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1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6"/>
  </p:notesMasterIdLst>
  <p:sldIdLst>
    <p:sldId id="256" r:id="rId3"/>
    <p:sldId id="262" r:id="rId4"/>
    <p:sldId id="394" r:id="rId5"/>
    <p:sldId id="384" r:id="rId6"/>
    <p:sldId id="395" r:id="rId7"/>
    <p:sldId id="397" r:id="rId8"/>
    <p:sldId id="375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383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396" r:id="rId43"/>
    <p:sldId id="380" r:id="rId44"/>
    <p:sldId id="283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B5F"/>
    <a:srgbClr val="C17197"/>
    <a:srgbClr val="94D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02" autoAdjust="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Lieu de vie principal</a:t>
            </a:r>
            <a:br>
              <a:rPr lang="fr-FR" sz="2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au cours des 6 derniers mois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Feuil1!$A$61:$A$70</c:f>
              <c:strCache>
                <c:ptCount val="10"/>
                <c:pt idx="0">
                  <c:v>Hbgt. Tiers (Famille, Amis)</c:v>
                </c:pt>
                <c:pt idx="1">
                  <c:v>Étab. d'accueil pour enfants</c:v>
                </c:pt>
                <c:pt idx="2">
                  <c:v>CHRS Insertion</c:v>
                </c:pt>
                <c:pt idx="3">
                  <c:v>CHRS Stab. / Urgence</c:v>
                </c:pt>
                <c:pt idx="4">
                  <c:v>Foyer pérenne</c:v>
                </c:pt>
                <c:pt idx="5">
                  <c:v>Rue</c:v>
                </c:pt>
                <c:pt idx="6">
                  <c:v>Squat ou Caravane</c:v>
                </c:pt>
                <c:pt idx="7">
                  <c:v>Hospitalisation</c:v>
                </c:pt>
                <c:pt idx="8">
                  <c:v>Incarcération</c:v>
                </c:pt>
                <c:pt idx="9">
                  <c:v>Autre</c:v>
                </c:pt>
              </c:strCache>
            </c:strRef>
          </c:cat>
          <c:val>
            <c:numRef>
              <c:f>Feuil1!$G$61:$G$70</c:f>
              <c:numCache>
                <c:formatCode>0%</c:formatCode>
                <c:ptCount val="10"/>
                <c:pt idx="0">
                  <c:v>0.39449541284403672</c:v>
                </c:pt>
                <c:pt idx="1">
                  <c:v>0.16513761467889909</c:v>
                </c:pt>
                <c:pt idx="2">
                  <c:v>9.1743119266055051E-3</c:v>
                </c:pt>
                <c:pt idx="3">
                  <c:v>4.5871559633027525E-2</c:v>
                </c:pt>
                <c:pt idx="4">
                  <c:v>9.1743119266055051E-3</c:v>
                </c:pt>
                <c:pt idx="5">
                  <c:v>0.11009174311926606</c:v>
                </c:pt>
                <c:pt idx="6">
                  <c:v>1.834862385321101E-2</c:v>
                </c:pt>
                <c:pt idx="7">
                  <c:v>0.1834862385321101</c:v>
                </c:pt>
                <c:pt idx="8">
                  <c:v>3.669724770642202E-2</c:v>
                </c:pt>
                <c:pt idx="9">
                  <c:v>2.7522935779816515E-2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7A-432E-B15B-0EA87368D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046180127"/>
        <c:axId val="2046179295"/>
      </c:barChart>
      <c:catAx>
        <c:axId val="20461801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6179295"/>
        <c:crosses val="autoZero"/>
        <c:auto val="1"/>
        <c:lblAlgn val="ctr"/>
        <c:lblOffset val="100"/>
        <c:noMultiLvlLbl val="0"/>
      </c:catAx>
      <c:valAx>
        <c:axId val="204617929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6180127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 dirty="0">
                <a:effectLst/>
              </a:rPr>
              <a:t>Soutiens disponibles par parcours</a:t>
            </a:r>
            <a:endParaRPr lang="fr-FR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47647137328173"/>
          <c:y val="0.18257764523776288"/>
          <c:w val="0.86037652920503582"/>
          <c:h val="0.34190155939037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'reseau social et familial'!$A$52</c:f>
              <c:strCache>
                <c:ptCount val="1"/>
                <c:pt idx="0">
                  <c:v>Sur le plan relationnel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8.2805427044032474E-17"/>
                  <c:y val="3.137805241123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91-4C2A-A89D-F4277F67A183}"/>
                </c:ext>
              </c:extLst>
            </c:dLbl>
            <c:dLbl>
              <c:idx val="6"/>
              <c:layout>
                <c:manualLayout>
                  <c:x val="-1.6561085408806495E-16"/>
                  <c:y val="-1.1766769654211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91-4C2A-A89D-F4277F67A183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'reseau social et familial'!$B$50:$I$51</c:f>
              <c:multiLvlStrCache>
                <c:ptCount val="8"/>
                <c:lvl>
                  <c:pt idx="0">
                    <c:v>M0</c:v>
                  </c:pt>
                  <c:pt idx="1">
                    <c:v>M12</c:v>
                  </c:pt>
                  <c:pt idx="2">
                    <c:v>M0</c:v>
                  </c:pt>
                  <c:pt idx="3">
                    <c:v>M12</c:v>
                  </c:pt>
                  <c:pt idx="4">
                    <c:v>M0</c:v>
                  </c:pt>
                  <c:pt idx="5">
                    <c:v>M12</c:v>
                  </c:pt>
                  <c:pt idx="6">
                    <c:v>M0</c:v>
                  </c:pt>
                  <c:pt idx="7">
                    <c:v>M12</c:v>
                  </c:pt>
                </c:lvl>
                <c:lvl>
                  <c:pt idx="0">
                    <c:v>"Placement"</c:v>
                  </c:pt>
                  <c:pt idx="2">
                    <c:v>"Famille, formation"</c:v>
                  </c:pt>
                  <c:pt idx="4">
                    <c:v>"Psychiatrie"</c:v>
                  </c:pt>
                  <c:pt idx="6">
                    <c:v>"Précarité sociale"</c:v>
                  </c:pt>
                </c:lvl>
              </c:multiLvlStrCache>
            </c:multiLvlStrRef>
          </c:cat>
          <c:val>
            <c:numRef>
              <c:f>'reseau social et familial'!$B$52:$I$52</c:f>
              <c:numCache>
                <c:formatCode>0.0</c:formatCode>
                <c:ptCount val="8"/>
                <c:pt idx="0">
                  <c:v>28.57</c:v>
                </c:pt>
                <c:pt idx="1">
                  <c:v>72.73</c:v>
                </c:pt>
                <c:pt idx="2">
                  <c:v>83.33</c:v>
                </c:pt>
                <c:pt idx="3">
                  <c:v>91.3</c:v>
                </c:pt>
                <c:pt idx="4">
                  <c:v>90.24</c:v>
                </c:pt>
                <c:pt idx="5">
                  <c:v>78.38</c:v>
                </c:pt>
                <c:pt idx="6">
                  <c:v>34.78</c:v>
                </c:pt>
                <c:pt idx="7">
                  <c:v>64.290000000000006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1-4C2A-A89D-F4277F67A183}"/>
            </c:ext>
          </c:extLst>
        </c:ser>
        <c:ser>
          <c:idx val="1"/>
          <c:order val="1"/>
          <c:tx>
            <c:strRef>
              <c:f>'reseau social et familial'!$A$53</c:f>
              <c:strCache>
                <c:ptCount val="1"/>
                <c:pt idx="0">
                  <c:v>Pour de l'aide financière ou matérielle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2583559168924193E-3"/>
                  <c:y val="2.745579585982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91-4C2A-A89D-F4277F67A183}"/>
                </c:ext>
              </c:extLst>
            </c:dLbl>
            <c:dLbl>
              <c:idx val="3"/>
              <c:layout>
                <c:manualLayout>
                  <c:x val="0"/>
                  <c:y val="1.568902620561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91-4C2A-A89D-F4277F67A183}"/>
                </c:ext>
              </c:extLst>
            </c:dLbl>
            <c:dLbl>
              <c:idx val="5"/>
              <c:layout>
                <c:manualLayout>
                  <c:x val="0"/>
                  <c:y val="-7.84451310280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91-4C2A-A89D-F4277F67A183}"/>
                </c:ext>
              </c:extLst>
            </c:dLbl>
            <c:dLbl>
              <c:idx val="6"/>
              <c:layout>
                <c:manualLayout>
                  <c:x val="0"/>
                  <c:y val="1.568902620561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91-4C2A-A89D-F4277F67A183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'reseau social et familial'!$B$50:$I$51</c:f>
              <c:multiLvlStrCache>
                <c:ptCount val="8"/>
                <c:lvl>
                  <c:pt idx="0">
                    <c:v>M0</c:v>
                  </c:pt>
                  <c:pt idx="1">
                    <c:v>M12</c:v>
                  </c:pt>
                  <c:pt idx="2">
                    <c:v>M0</c:v>
                  </c:pt>
                  <c:pt idx="3">
                    <c:v>M12</c:v>
                  </c:pt>
                  <c:pt idx="4">
                    <c:v>M0</c:v>
                  </c:pt>
                  <c:pt idx="5">
                    <c:v>M12</c:v>
                  </c:pt>
                  <c:pt idx="6">
                    <c:v>M0</c:v>
                  </c:pt>
                  <c:pt idx="7">
                    <c:v>M12</c:v>
                  </c:pt>
                </c:lvl>
                <c:lvl>
                  <c:pt idx="0">
                    <c:v>"Placement"</c:v>
                  </c:pt>
                  <c:pt idx="2">
                    <c:v>"Famille, formation"</c:v>
                  </c:pt>
                  <c:pt idx="4">
                    <c:v>"Psychiatrie"</c:v>
                  </c:pt>
                  <c:pt idx="6">
                    <c:v>"Précarité sociale"</c:v>
                  </c:pt>
                </c:lvl>
              </c:multiLvlStrCache>
            </c:multiLvlStrRef>
          </c:cat>
          <c:val>
            <c:numRef>
              <c:f>'reseau social et familial'!$B$53:$I$53</c:f>
              <c:numCache>
                <c:formatCode>0.0</c:formatCode>
                <c:ptCount val="8"/>
                <c:pt idx="0">
                  <c:v>14.29</c:v>
                </c:pt>
                <c:pt idx="1">
                  <c:v>36.36</c:v>
                </c:pt>
                <c:pt idx="2">
                  <c:v>76.67</c:v>
                </c:pt>
                <c:pt idx="3">
                  <c:v>82.61</c:v>
                </c:pt>
                <c:pt idx="4">
                  <c:v>75.61</c:v>
                </c:pt>
                <c:pt idx="5">
                  <c:v>81.08</c:v>
                </c:pt>
                <c:pt idx="6">
                  <c:v>30.43</c:v>
                </c:pt>
                <c:pt idx="7">
                  <c:v>42.86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1-4C2A-A89D-F4277F67A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3254957713619127"/>
          <c:w val="1"/>
          <c:h val="0.13967264508603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/>
              <a:t>Activité (emploi/formation)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'emploi formation'!$A$3</c:f>
              <c:strCache>
                <c:ptCount val="1"/>
                <c:pt idx="0">
                  <c:v>En activité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'emploi formation'!$B$2:$E$2</c:f>
              <c:strCache>
                <c:ptCount val="4"/>
                <c:pt idx="0">
                  <c:v>M0 (n=109)</c:v>
                </c:pt>
                <c:pt idx="1">
                  <c:v>M6 (n=106)</c:v>
                </c:pt>
                <c:pt idx="2">
                  <c:v>M12 (n=87)</c:v>
                </c:pt>
                <c:pt idx="3">
                  <c:v>M18 (n=72)</c:v>
                </c:pt>
              </c:strCache>
            </c:strRef>
          </c:cat>
          <c:val>
            <c:numRef>
              <c:f>'emploi formation'!$B$3:$E$3</c:f>
              <c:numCache>
                <c:formatCode>0.0</c:formatCode>
                <c:ptCount val="4"/>
                <c:pt idx="0">
                  <c:v>13.76</c:v>
                </c:pt>
                <c:pt idx="1">
                  <c:v>22.64</c:v>
                </c:pt>
                <c:pt idx="2">
                  <c:v>29.89</c:v>
                </c:pt>
                <c:pt idx="3">
                  <c:v>19.440000000000001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C-499C-B724-AEE7906E4177}"/>
            </c:ext>
          </c:extLst>
        </c:ser>
        <c:ser>
          <c:idx val="1"/>
          <c:order val="1"/>
          <c:tx>
            <c:strRef>
              <c:f>'emploi formation'!$A$4</c:f>
              <c:strCache>
                <c:ptCount val="1"/>
                <c:pt idx="0">
                  <c:v>En formation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'emploi formation'!$B$2:$E$2</c:f>
              <c:strCache>
                <c:ptCount val="4"/>
                <c:pt idx="0">
                  <c:v>M0 (n=109)</c:v>
                </c:pt>
                <c:pt idx="1">
                  <c:v>M6 (n=106)</c:v>
                </c:pt>
                <c:pt idx="2">
                  <c:v>M12 (n=87)</c:v>
                </c:pt>
                <c:pt idx="3">
                  <c:v>M18 (n=72)</c:v>
                </c:pt>
              </c:strCache>
            </c:strRef>
          </c:cat>
          <c:val>
            <c:numRef>
              <c:f>'emploi formation'!$B$4:$E$4</c:f>
              <c:numCache>
                <c:formatCode>0.0</c:formatCode>
                <c:ptCount val="4"/>
                <c:pt idx="0">
                  <c:v>8.26</c:v>
                </c:pt>
                <c:pt idx="1">
                  <c:v>13.21</c:v>
                </c:pt>
                <c:pt idx="2">
                  <c:v>20.69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DC-499C-B724-AEE7906E4177}"/>
            </c:ext>
          </c:extLst>
        </c:ser>
        <c:ser>
          <c:idx val="2"/>
          <c:order val="2"/>
          <c:tx>
            <c:strRef>
              <c:f>'emploi formation'!$A$5</c:f>
              <c:strCache>
                <c:ptCount val="1"/>
                <c:pt idx="0">
                  <c:v>En emploi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'emploi formation'!$B$2:$E$2</c:f>
              <c:strCache>
                <c:ptCount val="4"/>
                <c:pt idx="0">
                  <c:v>M0 (n=109)</c:v>
                </c:pt>
                <c:pt idx="1">
                  <c:v>M6 (n=106)</c:v>
                </c:pt>
                <c:pt idx="2">
                  <c:v>M12 (n=87)</c:v>
                </c:pt>
                <c:pt idx="3">
                  <c:v>M18 (n=72)</c:v>
                </c:pt>
              </c:strCache>
            </c:strRef>
          </c:cat>
          <c:val>
            <c:numRef>
              <c:f>'emploi formation'!$B$5:$E$5</c:f>
              <c:numCache>
                <c:formatCode>0.0</c:formatCode>
                <c:ptCount val="4"/>
                <c:pt idx="0">
                  <c:v>5.5</c:v>
                </c:pt>
                <c:pt idx="1">
                  <c:v>11.32</c:v>
                </c:pt>
                <c:pt idx="2">
                  <c:v>14.94</c:v>
                </c:pt>
                <c:pt idx="3">
                  <c:v>13.89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DC-499C-B724-AEE7906E4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  <c:majorUnit val="10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highlight>
                  <a:srgbClr val="FF0000"/>
                </a:highlight>
                <a:latin typeface="+mn-lt"/>
                <a:ea typeface="+mn-ea"/>
                <a:cs typeface="+mn-cs"/>
              </a:defRPr>
            </a:pPr>
            <a:r>
              <a:rPr lang="fr-FR" sz="1800" b="1" i="0" baseline="0" dirty="0">
                <a:effectLst/>
                <a:highlight>
                  <a:srgbClr val="FFFFFF"/>
                </a:highlight>
              </a:rPr>
              <a:t>Activité par parcours</a:t>
            </a:r>
            <a:endParaRPr lang="fr-FR" sz="2000" b="1" dirty="0">
              <a:effectLst/>
              <a:highlight>
                <a:srgbClr val="FFFFFF"/>
              </a:highligh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highlight>
                <a:srgbClr val="FF0000"/>
              </a:highligh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'emploi formation'!$A$35</c:f>
              <c:strCache>
                <c:ptCount val="1"/>
                <c:pt idx="0">
                  <c:v>En activité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2-4CE1-A6FA-293E3CC6CA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1A2-4CE1-A6FA-293E3CC6CA5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2-4CE1-A6FA-293E3CC6CA5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1A2-4CE1-A6FA-293E3CC6CA58}"/>
              </c:ext>
            </c:extLst>
          </c:dPt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'emploi formation'!$B$33:$I$34</c:f>
              <c:multiLvlStrCache>
                <c:ptCount val="8"/>
                <c:lvl>
                  <c:pt idx="0">
                    <c:v>M0</c:v>
                  </c:pt>
                  <c:pt idx="1">
                    <c:v>M12</c:v>
                  </c:pt>
                  <c:pt idx="2">
                    <c:v>M0</c:v>
                  </c:pt>
                  <c:pt idx="3">
                    <c:v>M12</c:v>
                  </c:pt>
                  <c:pt idx="4">
                    <c:v>M0</c:v>
                  </c:pt>
                  <c:pt idx="5">
                    <c:v>M12</c:v>
                  </c:pt>
                  <c:pt idx="6">
                    <c:v>M0</c:v>
                  </c:pt>
                  <c:pt idx="7">
                    <c:v>M12</c:v>
                  </c:pt>
                </c:lvl>
                <c:lvl>
                  <c:pt idx="0">
                    <c:v>"Placement"</c:v>
                  </c:pt>
                  <c:pt idx="2">
                    <c:v>"Famille, formation"</c:v>
                  </c:pt>
                  <c:pt idx="4">
                    <c:v>"Psychiatrie"</c:v>
                  </c:pt>
                  <c:pt idx="6">
                    <c:v>"Précarité sociale"</c:v>
                  </c:pt>
                </c:lvl>
              </c:multiLvlStrCache>
            </c:multiLvlStrRef>
          </c:cat>
          <c:val>
            <c:numRef>
              <c:f>'emploi formation'!$B$35:$I$35</c:f>
              <c:numCache>
                <c:formatCode>0.0</c:formatCode>
                <c:ptCount val="8"/>
                <c:pt idx="0" formatCode="General">
                  <c:v>20</c:v>
                </c:pt>
                <c:pt idx="1">
                  <c:v>33.33</c:v>
                </c:pt>
                <c:pt idx="2" formatCode="General">
                  <c:v>20</c:v>
                </c:pt>
                <c:pt idx="3">
                  <c:v>48.48</c:v>
                </c:pt>
                <c:pt idx="4">
                  <c:v>9.76</c:v>
                </c:pt>
                <c:pt idx="5">
                  <c:v>27.03</c:v>
                </c:pt>
                <c:pt idx="6">
                  <c:v>8.6999999999999993</c:v>
                </c:pt>
                <c:pt idx="7">
                  <c:v>13.33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2-4CE1-A6FA-293E3CC6C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/>
              <a:t>Ressources financières </a:t>
            </a:r>
          </a:p>
          <a:p>
            <a:pPr>
              <a:defRPr sz="2000"/>
            </a:pPr>
            <a:r>
              <a:rPr lang="fr-FR" sz="2000" b="1" dirty="0"/>
              <a:t>(</a:t>
            </a:r>
            <a:r>
              <a:rPr lang="fr-FR" sz="2000" b="1" dirty="0">
                <a:highlight>
                  <a:srgbClr val="FFFFFF"/>
                </a:highlight>
              </a:rPr>
              <a:t>principales et secondaires</a:t>
            </a:r>
            <a:r>
              <a:rPr lang="fr-FR" sz="2000" b="1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finance!$A$4</c:f>
              <c:strCache>
                <c:ptCount val="1"/>
                <c:pt idx="0">
                  <c:v>AAH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finance!$B$3:$E$3</c:f>
              <c:strCache>
                <c:ptCount val="4"/>
                <c:pt idx="0">
                  <c:v>M0 (n=109)</c:v>
                </c:pt>
                <c:pt idx="1">
                  <c:v>M6 (n=106)</c:v>
                </c:pt>
                <c:pt idx="2">
                  <c:v>M12 (n=87)</c:v>
                </c:pt>
                <c:pt idx="3">
                  <c:v>M18 (n=71)</c:v>
                </c:pt>
              </c:strCache>
            </c:strRef>
          </c:cat>
          <c:val>
            <c:numRef>
              <c:f>finance!$B$4:$E$4</c:f>
              <c:numCache>
                <c:formatCode>0.0</c:formatCode>
                <c:ptCount val="4"/>
                <c:pt idx="0" formatCode="General">
                  <c:v>38.5</c:v>
                </c:pt>
                <c:pt idx="1">
                  <c:v>53.77</c:v>
                </c:pt>
                <c:pt idx="2">
                  <c:v>67.819999999999993</c:v>
                </c:pt>
                <c:pt idx="3">
                  <c:v>73.239999999999995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2-445E-A8A4-94579D3E866F}"/>
            </c:ext>
          </c:extLst>
        </c:ser>
        <c:ser>
          <c:idx val="1"/>
          <c:order val="1"/>
          <c:tx>
            <c:strRef>
              <c:f>finance!$A$5</c:f>
              <c:strCache>
                <c:ptCount val="1"/>
                <c:pt idx="0">
                  <c:v>Activité/insertion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595165817614208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318700384597458E-2"/>
                      <c:h val="9.30092592592592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C5C-49C2-8235-6EEC77238538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finance!$B$3:$E$3</c:f>
              <c:strCache>
                <c:ptCount val="4"/>
                <c:pt idx="0">
                  <c:v>M0 (n=109)</c:v>
                </c:pt>
                <c:pt idx="1">
                  <c:v>M6 (n=106)</c:v>
                </c:pt>
                <c:pt idx="2">
                  <c:v>M12 (n=87)</c:v>
                </c:pt>
                <c:pt idx="3">
                  <c:v>M18 (n=71)</c:v>
                </c:pt>
              </c:strCache>
            </c:strRef>
          </c:cat>
          <c:val>
            <c:numRef>
              <c:f>finance!$B$5:$E$5</c:f>
              <c:numCache>
                <c:formatCode>0.0</c:formatCode>
                <c:ptCount val="4"/>
                <c:pt idx="0" formatCode="General">
                  <c:v>20.2</c:v>
                </c:pt>
                <c:pt idx="1">
                  <c:v>21.7</c:v>
                </c:pt>
                <c:pt idx="2">
                  <c:v>22.99</c:v>
                </c:pt>
                <c:pt idx="3">
                  <c:v>21.13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72-445E-A8A4-94579D3E866F}"/>
            </c:ext>
          </c:extLst>
        </c:ser>
        <c:ser>
          <c:idx val="2"/>
          <c:order val="2"/>
          <c:tx>
            <c:strRef>
              <c:f>finance!$A$6</c:f>
              <c:strCache>
                <c:ptCount val="1"/>
                <c:pt idx="0">
                  <c:v>Autre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595165817614208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318700384597458E-2"/>
                      <c:h val="9.30092592592592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C5C-49C2-8235-6EEC77238538}"/>
                </c:ext>
              </c:extLst>
            </c:dLbl>
            <c:dLbl>
              <c:idx val="1"/>
              <c:layout>
                <c:manualLayout>
                  <c:x val="6.38927487264213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318700384597458E-2"/>
                      <c:h val="9.30092592592592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5C-49C2-8235-6EEC77238538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finance!$B$3:$E$3</c:f>
              <c:strCache>
                <c:ptCount val="4"/>
                <c:pt idx="0">
                  <c:v>M0 (n=109)</c:v>
                </c:pt>
                <c:pt idx="1">
                  <c:v>M6 (n=106)</c:v>
                </c:pt>
                <c:pt idx="2">
                  <c:v>M12 (n=87)</c:v>
                </c:pt>
                <c:pt idx="3">
                  <c:v>M18 (n=71)</c:v>
                </c:pt>
              </c:strCache>
            </c:strRef>
          </c:cat>
          <c:val>
            <c:numRef>
              <c:f>finance!$B$6:$E$6</c:f>
              <c:numCache>
                <c:formatCode>0.0</c:formatCode>
                <c:ptCount val="4"/>
                <c:pt idx="0" formatCode="General">
                  <c:v>20.2</c:v>
                </c:pt>
                <c:pt idx="1">
                  <c:v>17.920000000000002</c:v>
                </c:pt>
                <c:pt idx="2">
                  <c:v>12.64</c:v>
                </c:pt>
                <c:pt idx="3">
                  <c:v>5.63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72-445E-A8A4-94579D3E866F}"/>
            </c:ext>
          </c:extLst>
        </c:ser>
        <c:ser>
          <c:idx val="3"/>
          <c:order val="3"/>
          <c:tx>
            <c:strRef>
              <c:f>finance!$A$7</c:f>
              <c:strCache>
                <c:ptCount val="1"/>
                <c:pt idx="0">
                  <c:v>Aucun/exceptionnel</c:v>
                </c:pt>
              </c:strCache>
            </c:strRef>
          </c:tx>
          <c:spPr>
            <a:solidFill>
              <a:srgbClr val="00A8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5951658176142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5C-49C2-8235-6EEC77238538}"/>
                </c:ext>
              </c:extLst>
            </c:dLbl>
            <c:dLbl>
              <c:idx val="1"/>
              <c:layout>
                <c:manualLayout>
                  <c:x val="1.2778549745284262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5C-49C2-8235-6EEC77238538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finance!$B$3:$E$3</c:f>
              <c:strCache>
                <c:ptCount val="4"/>
                <c:pt idx="0">
                  <c:v>M0 (n=109)</c:v>
                </c:pt>
                <c:pt idx="1">
                  <c:v>M6 (n=106)</c:v>
                </c:pt>
                <c:pt idx="2">
                  <c:v>M12 (n=87)</c:v>
                </c:pt>
                <c:pt idx="3">
                  <c:v>M18 (n=71)</c:v>
                </c:pt>
              </c:strCache>
            </c:strRef>
          </c:cat>
          <c:val>
            <c:numRef>
              <c:f>finance!$B$7:$E$7</c:f>
              <c:numCache>
                <c:formatCode>0.0</c:formatCode>
                <c:ptCount val="4"/>
                <c:pt idx="0" formatCode="General">
                  <c:v>28.4</c:v>
                </c:pt>
                <c:pt idx="1">
                  <c:v>15.09</c:v>
                </c:pt>
                <c:pt idx="2">
                  <c:v>9.1999999999999993</c:v>
                </c:pt>
                <c:pt idx="3">
                  <c:v>7.04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72-445E-A8A4-94579D3E8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i="0" baseline="0" dirty="0">
                <a:effectLst/>
              </a:rPr>
              <a:t>Ressources financières par parcours</a:t>
            </a:r>
            <a:endParaRPr lang="fr-FR" sz="20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finance!$A$39</c:f>
              <c:strCache>
                <c:ptCount val="1"/>
                <c:pt idx="0">
                  <c:v>AAH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A0-49DA-8DB3-0B5A3AA33F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FA0-49DA-8DB3-0B5A3AA33F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A0-49DA-8DB3-0B5A3AA33FD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FA0-49DA-8DB3-0B5A3AA33FD4}"/>
              </c:ext>
            </c:extLst>
          </c:dPt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finance!$B$37:$I$38</c:f>
              <c:multiLvlStrCache>
                <c:ptCount val="8"/>
                <c:lvl>
                  <c:pt idx="0">
                    <c:v>M0</c:v>
                  </c:pt>
                  <c:pt idx="1">
                    <c:v>M12</c:v>
                  </c:pt>
                  <c:pt idx="2">
                    <c:v>M0</c:v>
                  </c:pt>
                  <c:pt idx="3">
                    <c:v>M12</c:v>
                  </c:pt>
                  <c:pt idx="4">
                    <c:v>M0</c:v>
                  </c:pt>
                  <c:pt idx="5">
                    <c:v>M12</c:v>
                  </c:pt>
                  <c:pt idx="6">
                    <c:v>M0</c:v>
                  </c:pt>
                  <c:pt idx="7">
                    <c:v>M12</c:v>
                  </c:pt>
                </c:lvl>
                <c:lvl>
                  <c:pt idx="0">
                    <c:v>"Placement"</c:v>
                  </c:pt>
                  <c:pt idx="2">
                    <c:v>"Famille, formation"</c:v>
                  </c:pt>
                  <c:pt idx="4">
                    <c:v>"Psychiatrie"</c:v>
                  </c:pt>
                  <c:pt idx="6">
                    <c:v>"Précarité sociale"</c:v>
                  </c:pt>
                </c:lvl>
              </c:multiLvlStrCache>
            </c:multiLvlStrRef>
          </c:cat>
          <c:val>
            <c:numRef>
              <c:f>finance!$B$39:$I$39</c:f>
              <c:numCache>
                <c:formatCode>General</c:formatCode>
                <c:ptCount val="8"/>
                <c:pt idx="0">
                  <c:v>26.7</c:v>
                </c:pt>
                <c:pt idx="1">
                  <c:v>50</c:v>
                </c:pt>
                <c:pt idx="2">
                  <c:v>33.299999999999997</c:v>
                </c:pt>
                <c:pt idx="3" formatCode="0.0">
                  <c:v>47.83</c:v>
                </c:pt>
                <c:pt idx="4">
                  <c:v>61</c:v>
                </c:pt>
                <c:pt idx="5" formatCode="0.0">
                  <c:v>91.89</c:v>
                </c:pt>
                <c:pt idx="6">
                  <c:v>13</c:v>
                </c:pt>
                <c:pt idx="7" formatCode="0.0">
                  <c:v>53.33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0-49DA-8DB3-0B5A3AA33FD4}"/>
            </c:ext>
          </c:extLst>
        </c:ser>
        <c:ser>
          <c:idx val="1"/>
          <c:order val="1"/>
          <c:tx>
            <c:strRef>
              <c:f>finance!$A$40</c:f>
              <c:strCache>
                <c:ptCount val="1"/>
                <c:pt idx="0">
                  <c:v>Aucun/exceptionnel</c:v>
                </c:pt>
              </c:strCache>
            </c:strRef>
          </c:tx>
          <c:spPr>
            <a:solidFill>
              <a:srgbClr val="00A8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FA0-49DA-8DB3-0B5A3AA33FD4}"/>
              </c:ext>
            </c:extLst>
          </c:dPt>
          <c:dPt>
            <c:idx val="2"/>
            <c:invertIfNegative val="0"/>
            <c:bubble3D val="0"/>
            <c:spPr>
              <a:solidFill>
                <a:srgbClr val="00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A0-49DA-8DB3-0B5A3AA33FD4}"/>
              </c:ext>
            </c:extLst>
          </c:dPt>
          <c:dPt>
            <c:idx val="4"/>
            <c:invertIfNegative val="0"/>
            <c:bubble3D val="0"/>
            <c:spPr>
              <a:solidFill>
                <a:srgbClr val="00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FA0-49DA-8DB3-0B5A3AA33FD4}"/>
              </c:ext>
            </c:extLst>
          </c:dPt>
          <c:dPt>
            <c:idx val="6"/>
            <c:invertIfNegative val="0"/>
            <c:bubble3D val="0"/>
            <c:spPr>
              <a:solidFill>
                <a:srgbClr val="00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A0-49DA-8DB3-0B5A3AA33FD4}"/>
              </c:ext>
            </c:extLst>
          </c:dPt>
          <c:dLbls>
            <c:dLbl>
              <c:idx val="0"/>
              <c:layout>
                <c:manualLayout>
                  <c:x val="1.9126506024096386E-2"/>
                  <c:y val="-4.1997354497354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A0-49DA-8DB3-0B5A3AA33FD4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finance!$B$37:$I$38</c:f>
              <c:multiLvlStrCache>
                <c:ptCount val="8"/>
                <c:lvl>
                  <c:pt idx="0">
                    <c:v>M0</c:v>
                  </c:pt>
                  <c:pt idx="1">
                    <c:v>M12</c:v>
                  </c:pt>
                  <c:pt idx="2">
                    <c:v>M0</c:v>
                  </c:pt>
                  <c:pt idx="3">
                    <c:v>M12</c:v>
                  </c:pt>
                  <c:pt idx="4">
                    <c:v>M0</c:v>
                  </c:pt>
                  <c:pt idx="5">
                    <c:v>M12</c:v>
                  </c:pt>
                  <c:pt idx="6">
                    <c:v>M0</c:v>
                  </c:pt>
                  <c:pt idx="7">
                    <c:v>M12</c:v>
                  </c:pt>
                </c:lvl>
                <c:lvl>
                  <c:pt idx="0">
                    <c:v>"Placement"</c:v>
                  </c:pt>
                  <c:pt idx="2">
                    <c:v>"Famille, formation"</c:v>
                  </c:pt>
                  <c:pt idx="4">
                    <c:v>"Psychiatrie"</c:v>
                  </c:pt>
                  <c:pt idx="6">
                    <c:v>"Précarité sociale"</c:v>
                  </c:pt>
                </c:lvl>
              </c:multiLvlStrCache>
            </c:multiLvlStrRef>
          </c:cat>
          <c:val>
            <c:numRef>
              <c:f>finance!$B$40:$I$40</c:f>
              <c:numCache>
                <c:formatCode>General</c:formatCode>
                <c:ptCount val="8"/>
                <c:pt idx="0">
                  <c:v>26.7</c:v>
                </c:pt>
                <c:pt idx="1">
                  <c:v>0</c:v>
                </c:pt>
                <c:pt idx="2">
                  <c:v>10</c:v>
                </c:pt>
                <c:pt idx="3" formatCode="0.0">
                  <c:v>17.39</c:v>
                </c:pt>
                <c:pt idx="4">
                  <c:v>19.5</c:v>
                </c:pt>
                <c:pt idx="5" formatCode="0.0">
                  <c:v>2.7</c:v>
                </c:pt>
                <c:pt idx="6">
                  <c:v>69.599999999999994</c:v>
                </c:pt>
                <c:pt idx="7" formatCode="0.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0-49DA-8DB3-0B5A3AA3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Score</a:t>
            </a:r>
            <a:r>
              <a:rPr lang="en-US" sz="2000" b="1" baseline="0"/>
              <a:t> </a:t>
            </a:r>
            <a:r>
              <a:rPr lang="en-US" sz="2000" b="1" i="0" u="none" strike="noStrike" baseline="0">
                <a:effectLst/>
              </a:rPr>
              <a:t>SF-12 </a:t>
            </a:r>
            <a:r>
              <a:rPr lang="en-US" sz="2000" b="1" baseline="0"/>
              <a:t>de qualité de vie (/100)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'sf12'!$B$3</c:f>
              <c:strCache>
                <c:ptCount val="1"/>
                <c:pt idx="0">
                  <c:v>M0 (n=37)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'sf12'!$H$4:$H$13</c:f>
                <c:numCache>
                  <c:formatCode>General</c:formatCode>
                  <c:ptCount val="10"/>
                  <c:pt idx="0">
                    <c:v>4.4035188000000005</c:v>
                  </c:pt>
                  <c:pt idx="1">
                    <c:v>3.5358213000000021</c:v>
                  </c:pt>
                  <c:pt idx="2">
                    <c:v>2.3474208999999959</c:v>
                  </c:pt>
                  <c:pt idx="3">
                    <c:v>4.5133612999999997</c:v>
                  </c:pt>
                  <c:pt idx="4">
                    <c:v>5.055123199999997</c:v>
                  </c:pt>
                  <c:pt idx="5">
                    <c:v>3.3715620999999985</c:v>
                  </c:pt>
                  <c:pt idx="6">
                    <c:v>5.6299539999999979</c:v>
                  </c:pt>
                  <c:pt idx="7">
                    <c:v>4.3929849000000019</c:v>
                  </c:pt>
                  <c:pt idx="8">
                    <c:v>3.6725187999999989</c:v>
                  </c:pt>
                  <c:pt idx="9">
                    <c:v>4.3592010000000059</c:v>
                  </c:pt>
                </c:numCache>
              </c:numRef>
            </c:plus>
            <c:minus>
              <c:numRef>
                <c:f>'sf12'!$G$4:$G$13</c:f>
                <c:numCache>
                  <c:formatCode>General</c:formatCode>
                  <c:ptCount val="10"/>
                  <c:pt idx="0">
                    <c:v>4.4035188000000005</c:v>
                  </c:pt>
                  <c:pt idx="1">
                    <c:v>3.5358213999999961</c:v>
                  </c:pt>
                  <c:pt idx="2">
                    <c:v>2.347420900000003</c:v>
                  </c:pt>
                  <c:pt idx="3">
                    <c:v>4.5133614000000009</c:v>
                  </c:pt>
                  <c:pt idx="4">
                    <c:v>5.055123100000003</c:v>
                  </c:pt>
                  <c:pt idx="5">
                    <c:v>3.3715621999999996</c:v>
                  </c:pt>
                  <c:pt idx="6">
                    <c:v>5.6299539999999979</c:v>
                  </c:pt>
                  <c:pt idx="7">
                    <c:v>4.3929849000000019</c:v>
                  </c:pt>
                  <c:pt idx="8">
                    <c:v>3.6725189</c:v>
                  </c:pt>
                  <c:pt idx="9">
                    <c:v>4.3592010999999999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'sf12'!$A$4:$A$13</c:f>
              <c:strCache>
                <c:ptCount val="10"/>
                <c:pt idx="0">
                  <c:v>Etat de santé général perçu</c:v>
                </c:pt>
                <c:pt idx="1">
                  <c:v>Activité physique</c:v>
                </c:pt>
                <c:pt idx="2">
                  <c:v>Limitations dues à l'état physique</c:v>
                </c:pt>
                <c:pt idx="3">
                  <c:v>Douleur physique</c:v>
                </c:pt>
                <c:pt idx="4">
                  <c:v>Vitalité</c:v>
                </c:pt>
                <c:pt idx="5">
                  <c:v>Limitations dues à l'état affectif</c:v>
                </c:pt>
                <c:pt idx="6">
                  <c:v>Vie sociale et relation avec les autres</c:v>
                </c:pt>
                <c:pt idx="7">
                  <c:v>Santé psychique</c:v>
                </c:pt>
                <c:pt idx="8">
                  <c:v>Score composite physique</c:v>
                </c:pt>
                <c:pt idx="9">
                  <c:v>Score composite mental</c:v>
                </c:pt>
              </c:strCache>
            </c:strRef>
          </c:cat>
          <c:val>
            <c:numRef>
              <c:f>'sf12'!$B$4:$B$13</c:f>
              <c:numCache>
                <c:formatCode>0.0</c:formatCode>
                <c:ptCount val="10"/>
                <c:pt idx="0">
                  <c:v>39.772849600000001</c:v>
                </c:pt>
                <c:pt idx="1">
                  <c:v>50.634014499999999</c:v>
                </c:pt>
                <c:pt idx="2">
                  <c:v>50.384921400000003</c:v>
                </c:pt>
                <c:pt idx="3">
                  <c:v>49.525883999999998</c:v>
                </c:pt>
                <c:pt idx="4">
                  <c:v>39.3123383</c:v>
                </c:pt>
                <c:pt idx="5">
                  <c:v>44.406376000000002</c:v>
                </c:pt>
                <c:pt idx="6">
                  <c:v>41.525309100000001</c:v>
                </c:pt>
                <c:pt idx="7">
                  <c:v>40.9473494</c:v>
                </c:pt>
                <c:pt idx="8">
                  <c:v>50.494448599999998</c:v>
                </c:pt>
                <c:pt idx="9">
                  <c:v>38.667366299999998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B-45DB-90DC-AB6C41EA3AAD}"/>
            </c:ext>
          </c:extLst>
        </c:ser>
        <c:ser>
          <c:idx val="1"/>
          <c:order val="1"/>
          <c:tx>
            <c:strRef>
              <c:f>'sf12'!$C$3</c:f>
              <c:strCache>
                <c:ptCount val="1"/>
                <c:pt idx="0">
                  <c:v>M12 (n=46)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'sf12'!$J$4:$J$13</c:f>
                <c:numCache>
                  <c:formatCode>General</c:formatCode>
                  <c:ptCount val="10"/>
                  <c:pt idx="0">
                    <c:v>4.2456662000000023</c:v>
                  </c:pt>
                  <c:pt idx="1">
                    <c:v>3.5674005999999991</c:v>
                  </c:pt>
                  <c:pt idx="2">
                    <c:v>2.6638609000000031</c:v>
                  </c:pt>
                  <c:pt idx="3">
                    <c:v>3.5527342000000033</c:v>
                  </c:pt>
                  <c:pt idx="4">
                    <c:v>4.1015379999999979</c:v>
                  </c:pt>
                  <c:pt idx="5">
                    <c:v>3.0995305999999943</c:v>
                  </c:pt>
                  <c:pt idx="6">
                    <c:v>4.6715711999999954</c:v>
                  </c:pt>
                  <c:pt idx="7">
                    <c:v>3.9200574999999986</c:v>
                  </c:pt>
                  <c:pt idx="8">
                    <c:v>3.4244392000000019</c:v>
                  </c:pt>
                  <c:pt idx="9">
                    <c:v>3.5394202999999962</c:v>
                  </c:pt>
                </c:numCache>
              </c:numRef>
            </c:plus>
            <c:minus>
              <c:numRef>
                <c:f>'sf12'!$I$4:$I$13</c:f>
                <c:numCache>
                  <c:formatCode>General</c:formatCode>
                  <c:ptCount val="10"/>
                  <c:pt idx="0">
                    <c:v>4.2456661000000011</c:v>
                  </c:pt>
                  <c:pt idx="1">
                    <c:v>3.5674007000000003</c:v>
                  </c:pt>
                  <c:pt idx="2">
                    <c:v>2.6638608000000019</c:v>
                  </c:pt>
                  <c:pt idx="3">
                    <c:v>3.5527341000000021</c:v>
                  </c:pt>
                  <c:pt idx="4">
                    <c:v>4.1015378999999967</c:v>
                  </c:pt>
                  <c:pt idx="5">
                    <c:v>3.0995307000000025</c:v>
                  </c:pt>
                  <c:pt idx="6">
                    <c:v>4.6715713000000036</c:v>
                  </c:pt>
                  <c:pt idx="7">
                    <c:v>3.9200574999999986</c:v>
                  </c:pt>
                  <c:pt idx="8">
                    <c:v>3.4244391000000007</c:v>
                  </c:pt>
                  <c:pt idx="9">
                    <c:v>3.5394203000000033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'sf12'!$A$4:$A$13</c:f>
              <c:strCache>
                <c:ptCount val="10"/>
                <c:pt idx="0">
                  <c:v>Etat de santé général perçu</c:v>
                </c:pt>
                <c:pt idx="1">
                  <c:v>Activité physique</c:v>
                </c:pt>
                <c:pt idx="2">
                  <c:v>Limitations dues à l'état physique</c:v>
                </c:pt>
                <c:pt idx="3">
                  <c:v>Douleur physique</c:v>
                </c:pt>
                <c:pt idx="4">
                  <c:v>Vitalité</c:v>
                </c:pt>
                <c:pt idx="5">
                  <c:v>Limitations dues à l'état affectif</c:v>
                </c:pt>
                <c:pt idx="6">
                  <c:v>Vie sociale et relation avec les autres</c:v>
                </c:pt>
                <c:pt idx="7">
                  <c:v>Santé psychique</c:v>
                </c:pt>
                <c:pt idx="8">
                  <c:v>Score composite physique</c:v>
                </c:pt>
                <c:pt idx="9">
                  <c:v>Score composite mental</c:v>
                </c:pt>
              </c:strCache>
            </c:strRef>
          </c:cat>
          <c:val>
            <c:numRef>
              <c:f>'sf12'!$C$4:$C$13</c:f>
              <c:numCache>
                <c:formatCode>0.0</c:formatCode>
                <c:ptCount val="10"/>
                <c:pt idx="0">
                  <c:v>40.979733799999998</c:v>
                </c:pt>
                <c:pt idx="1">
                  <c:v>48.779959400000003</c:v>
                </c:pt>
                <c:pt idx="2">
                  <c:v>47.574045099999999</c:v>
                </c:pt>
                <c:pt idx="3">
                  <c:v>49.791177699999999</c:v>
                </c:pt>
                <c:pt idx="4">
                  <c:v>41.827980799999999</c:v>
                </c:pt>
                <c:pt idx="5">
                  <c:v>42.899321200000003</c:v>
                </c:pt>
                <c:pt idx="6">
                  <c:v>39.804828100000002</c:v>
                </c:pt>
                <c:pt idx="7">
                  <c:v>38.898898899999999</c:v>
                </c:pt>
                <c:pt idx="8">
                  <c:v>49.726237900000001</c:v>
                </c:pt>
                <c:pt idx="9">
                  <c:v>37.585918700000001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B-45DB-90DC-AB6C41EA3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Suivi médical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19703125"/>
          <c:y val="0.21740740740740741"/>
          <c:w val="0.86377621527777781"/>
          <c:h val="0.5031663750364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'suivi social et médical'!$A$3</c:f>
              <c:strCache>
                <c:ptCount val="1"/>
                <c:pt idx="0">
                  <c:v>Médecin traitant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'suivi social et médical'!$B$2:$E$2</c:f>
              <c:strCache>
                <c:ptCount val="4"/>
                <c:pt idx="0">
                  <c:v>M0 (n=108)</c:v>
                </c:pt>
                <c:pt idx="1">
                  <c:v>M6 (n=106)</c:v>
                </c:pt>
                <c:pt idx="2">
                  <c:v>M12 (n=87)</c:v>
                </c:pt>
                <c:pt idx="3">
                  <c:v>M18 (n=72)</c:v>
                </c:pt>
              </c:strCache>
            </c:strRef>
          </c:cat>
          <c:val>
            <c:numRef>
              <c:f>'suivi social et médical'!$B$3:$E$3</c:f>
              <c:numCache>
                <c:formatCode>0.0</c:formatCode>
                <c:ptCount val="4"/>
                <c:pt idx="0">
                  <c:v>62.39</c:v>
                </c:pt>
                <c:pt idx="1">
                  <c:v>68.87</c:v>
                </c:pt>
                <c:pt idx="2">
                  <c:v>70.11</c:v>
                </c:pt>
                <c:pt idx="3">
                  <c:v>70.83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3-41F8-8572-9FC0CB74AC02}"/>
            </c:ext>
          </c:extLst>
        </c:ser>
        <c:ser>
          <c:idx val="1"/>
          <c:order val="1"/>
          <c:tx>
            <c:strRef>
              <c:f>'suivi social et médical'!$A$4</c:f>
              <c:strCache>
                <c:ptCount val="1"/>
                <c:pt idx="0">
                  <c:v>Suivi psychiatrique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'suivi social et médical'!$B$2:$E$2</c:f>
              <c:strCache>
                <c:ptCount val="4"/>
                <c:pt idx="0">
                  <c:v>M0 (n=108)</c:v>
                </c:pt>
                <c:pt idx="1">
                  <c:v>M6 (n=106)</c:v>
                </c:pt>
                <c:pt idx="2">
                  <c:v>M12 (n=87)</c:v>
                </c:pt>
                <c:pt idx="3">
                  <c:v>M18 (n=72)</c:v>
                </c:pt>
              </c:strCache>
            </c:strRef>
          </c:cat>
          <c:val>
            <c:numRef>
              <c:f>'suivi social et médical'!$B$4:$E$4</c:f>
              <c:numCache>
                <c:formatCode>0.0</c:formatCode>
                <c:ptCount val="4"/>
                <c:pt idx="0">
                  <c:v>67.89</c:v>
                </c:pt>
                <c:pt idx="1">
                  <c:v>73.58</c:v>
                </c:pt>
                <c:pt idx="2">
                  <c:v>75.86</c:v>
                </c:pt>
                <c:pt idx="3">
                  <c:v>69.44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3-41F8-8572-9FC0CB74AC02}"/>
            </c:ext>
          </c:extLst>
        </c:ser>
        <c:ser>
          <c:idx val="2"/>
          <c:order val="2"/>
          <c:tx>
            <c:strRef>
              <c:f>'suivi social et médical'!$A$5</c:f>
              <c:strCache>
                <c:ptCount val="1"/>
                <c:pt idx="0">
                  <c:v>Suivi addictologique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'suivi social et médical'!$B$2:$E$2</c:f>
              <c:strCache>
                <c:ptCount val="4"/>
                <c:pt idx="0">
                  <c:v>M0 (n=108)</c:v>
                </c:pt>
                <c:pt idx="1">
                  <c:v>M6 (n=106)</c:v>
                </c:pt>
                <c:pt idx="2">
                  <c:v>M12 (n=87)</c:v>
                </c:pt>
                <c:pt idx="3">
                  <c:v>M18 (n=72)</c:v>
                </c:pt>
              </c:strCache>
            </c:strRef>
          </c:cat>
          <c:val>
            <c:numRef>
              <c:f>'suivi social et médical'!$B$5:$E$5</c:f>
              <c:numCache>
                <c:formatCode>General</c:formatCode>
                <c:ptCount val="4"/>
                <c:pt idx="0">
                  <c:v>16.510000000000002</c:v>
                </c:pt>
                <c:pt idx="1">
                  <c:v>12.26</c:v>
                </c:pt>
                <c:pt idx="2">
                  <c:v>11.49</c:v>
                </c:pt>
                <c:pt idx="3">
                  <c:v>11.11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3-41F8-8572-9FC0CB74A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4643846602508022"/>
          <c:w val="1"/>
          <c:h val="0.153561533974919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>
                <a:effectLst/>
              </a:rPr>
              <a:t>Suivi médical par parcours</a:t>
            </a:r>
            <a:endParaRPr lang="fr-FR" sz="2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'suivi médical'!$A$37</c:f>
              <c:strCache>
                <c:ptCount val="1"/>
                <c:pt idx="0">
                  <c:v>Suivi psychiatrique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66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CD-4C29-95A6-09A4A590521C}"/>
              </c:ext>
            </c:extLst>
          </c:dPt>
          <c:dPt>
            <c:idx val="2"/>
            <c:invertIfNegative val="0"/>
            <c:bubble3D val="0"/>
            <c:spPr>
              <a:solidFill>
                <a:srgbClr val="D466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CD-4C29-95A6-09A4A590521C}"/>
              </c:ext>
            </c:extLst>
          </c:dPt>
          <c:dPt>
            <c:idx val="4"/>
            <c:invertIfNegative val="0"/>
            <c:bubble3D val="0"/>
            <c:spPr>
              <a:solidFill>
                <a:srgbClr val="D466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CD-4C29-95A6-09A4A590521C}"/>
              </c:ext>
            </c:extLst>
          </c:dPt>
          <c:dPt>
            <c:idx val="6"/>
            <c:invertIfNegative val="0"/>
            <c:bubble3D val="0"/>
            <c:spPr>
              <a:solidFill>
                <a:srgbClr val="D466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CD-4C29-95A6-09A4A590521C}"/>
              </c:ext>
            </c:extLst>
          </c:dPt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'suivi médical'!$B$35:$I$36</c:f>
              <c:multiLvlStrCache>
                <c:ptCount val="8"/>
                <c:lvl>
                  <c:pt idx="0">
                    <c:v>M0</c:v>
                  </c:pt>
                  <c:pt idx="1">
                    <c:v>M12</c:v>
                  </c:pt>
                  <c:pt idx="2">
                    <c:v>M0</c:v>
                  </c:pt>
                  <c:pt idx="3">
                    <c:v>M12</c:v>
                  </c:pt>
                  <c:pt idx="4">
                    <c:v>M0</c:v>
                  </c:pt>
                  <c:pt idx="5">
                    <c:v>M12</c:v>
                  </c:pt>
                  <c:pt idx="6">
                    <c:v>M0</c:v>
                  </c:pt>
                  <c:pt idx="7">
                    <c:v>M12</c:v>
                  </c:pt>
                </c:lvl>
                <c:lvl>
                  <c:pt idx="0">
                    <c:v>"Placement"</c:v>
                  </c:pt>
                  <c:pt idx="2">
                    <c:v>"Famille, 
formation"</c:v>
                  </c:pt>
                  <c:pt idx="4">
                    <c:v>"Psychiatrie"</c:v>
                  </c:pt>
                  <c:pt idx="6">
                    <c:v>"Précarité 
sociale"</c:v>
                  </c:pt>
                </c:lvl>
              </c:multiLvlStrCache>
            </c:multiLvlStrRef>
          </c:cat>
          <c:val>
            <c:numRef>
              <c:f>'suivi médical'!$B$37:$I$37</c:f>
              <c:numCache>
                <c:formatCode>0.0</c:formatCode>
                <c:ptCount val="8"/>
                <c:pt idx="0">
                  <c:v>80</c:v>
                </c:pt>
                <c:pt idx="1">
                  <c:v>75</c:v>
                </c:pt>
                <c:pt idx="2">
                  <c:v>66.67</c:v>
                </c:pt>
                <c:pt idx="3">
                  <c:v>69.569999999999993</c:v>
                </c:pt>
                <c:pt idx="4">
                  <c:v>87.8</c:v>
                </c:pt>
                <c:pt idx="5">
                  <c:v>89.19</c:v>
                </c:pt>
                <c:pt idx="6">
                  <c:v>26.09</c:v>
                </c:pt>
                <c:pt idx="7">
                  <c:v>53.33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CD-4C29-95A6-09A4A590521C}"/>
            </c:ext>
          </c:extLst>
        </c:ser>
        <c:ser>
          <c:idx val="1"/>
          <c:order val="1"/>
          <c:tx>
            <c:strRef>
              <c:f>'suivi médical'!$A$38</c:f>
              <c:strCache>
                <c:ptCount val="1"/>
                <c:pt idx="0">
                  <c:v>Suivi addictologique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9CD-4C29-95A6-09A4A590521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9CD-4C29-95A6-09A4A590521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9CD-4C29-95A6-09A4A590521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9CD-4C29-95A6-09A4A590521C}"/>
              </c:ext>
            </c:extLst>
          </c:dPt>
          <c:dLbls>
            <c:dLbl>
              <c:idx val="6"/>
              <c:layout>
                <c:manualLayout>
                  <c:x val="1.54340277777777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9CD-4C29-95A6-09A4A590521C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'suivi médical'!$B$35:$I$36</c:f>
              <c:multiLvlStrCache>
                <c:ptCount val="8"/>
                <c:lvl>
                  <c:pt idx="0">
                    <c:v>M0</c:v>
                  </c:pt>
                  <c:pt idx="1">
                    <c:v>M12</c:v>
                  </c:pt>
                  <c:pt idx="2">
                    <c:v>M0</c:v>
                  </c:pt>
                  <c:pt idx="3">
                    <c:v>M12</c:v>
                  </c:pt>
                  <c:pt idx="4">
                    <c:v>M0</c:v>
                  </c:pt>
                  <c:pt idx="5">
                    <c:v>M12</c:v>
                  </c:pt>
                  <c:pt idx="6">
                    <c:v>M0</c:v>
                  </c:pt>
                  <c:pt idx="7">
                    <c:v>M12</c:v>
                  </c:pt>
                </c:lvl>
                <c:lvl>
                  <c:pt idx="0">
                    <c:v>"Placement"</c:v>
                  </c:pt>
                  <c:pt idx="2">
                    <c:v>"Famille, 
formation"</c:v>
                  </c:pt>
                  <c:pt idx="4">
                    <c:v>"Psychiatrie"</c:v>
                  </c:pt>
                  <c:pt idx="6">
                    <c:v>"Précarité 
sociale"</c:v>
                  </c:pt>
                </c:lvl>
              </c:multiLvlStrCache>
            </c:multiLvlStrRef>
          </c:cat>
          <c:val>
            <c:numRef>
              <c:f>'suivi médical'!$B$38:$I$38</c:f>
              <c:numCache>
                <c:formatCode>0.0</c:formatCode>
                <c:ptCount val="8"/>
                <c:pt idx="0">
                  <c:v>0</c:v>
                </c:pt>
                <c:pt idx="1">
                  <c:v>8.33</c:v>
                </c:pt>
                <c:pt idx="2">
                  <c:v>33.33</c:v>
                </c:pt>
                <c:pt idx="3">
                  <c:v>26.09</c:v>
                </c:pt>
                <c:pt idx="4">
                  <c:v>4.88</c:v>
                </c:pt>
                <c:pt idx="5">
                  <c:v>2.7</c:v>
                </c:pt>
                <c:pt idx="6">
                  <c:v>26.09</c:v>
                </c:pt>
                <c:pt idx="7">
                  <c:v>13.33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9CD-4C29-95A6-09A4A5905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Jeunes</a:t>
            </a:r>
            <a:r>
              <a:rPr lang="en-US" sz="2000" b="1" dirty="0"/>
              <a:t> </a:t>
            </a:r>
            <a:r>
              <a:rPr lang="en-US" sz="2000" b="1" dirty="0" err="1"/>
              <a:t>hospitalisés</a:t>
            </a:r>
            <a:r>
              <a:rPr lang="en-US" sz="2000" b="1" dirty="0"/>
              <a:t> dans les 3 </a:t>
            </a:r>
            <a:r>
              <a:rPr lang="en-US" sz="2000" b="1" dirty="0" err="1"/>
              <a:t>mois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6251005285424712E-2"/>
          <c:y val="0.22666666666666666"/>
          <c:w val="0.87951459025641632"/>
          <c:h val="0.46999343832020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hospitalisation!$A$12</c:f>
              <c:strCache>
                <c:ptCount val="1"/>
                <c:pt idx="0">
                  <c:v>Toute hospitalisation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hospitalisation!$B$11:$D$11</c:f>
              <c:strCache>
                <c:ptCount val="3"/>
                <c:pt idx="0">
                  <c:v>M6 (n=97)</c:v>
                </c:pt>
                <c:pt idx="1">
                  <c:v>M12 (n=87)</c:v>
                </c:pt>
                <c:pt idx="2">
                  <c:v>M18 (n=73)</c:v>
                </c:pt>
              </c:strCache>
            </c:strRef>
          </c:cat>
          <c:val>
            <c:numRef>
              <c:f>hospitalisation!$B$12:$D$12</c:f>
              <c:numCache>
                <c:formatCode>0.0</c:formatCode>
                <c:ptCount val="3"/>
                <c:pt idx="0">
                  <c:v>28.7</c:v>
                </c:pt>
                <c:pt idx="1">
                  <c:v>22.73</c:v>
                </c:pt>
                <c:pt idx="2">
                  <c:v>28.38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2-4790-BBAB-70C6C7B0659E}"/>
            </c:ext>
          </c:extLst>
        </c:ser>
        <c:ser>
          <c:idx val="1"/>
          <c:order val="1"/>
          <c:tx>
            <c:strRef>
              <c:f>hospitalisation!$A$13</c:f>
              <c:strCache>
                <c:ptCount val="1"/>
                <c:pt idx="0">
                  <c:v>Psychiatrie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hospitalisation!$B$11:$D$11</c:f>
              <c:strCache>
                <c:ptCount val="3"/>
                <c:pt idx="0">
                  <c:v>M6 (n=97)</c:v>
                </c:pt>
                <c:pt idx="1">
                  <c:v>M12 (n=87)</c:v>
                </c:pt>
                <c:pt idx="2">
                  <c:v>M18 (n=73)</c:v>
                </c:pt>
              </c:strCache>
            </c:strRef>
          </c:cat>
          <c:val>
            <c:numRef>
              <c:f>hospitalisation!$B$13:$D$13</c:f>
              <c:numCache>
                <c:formatCode>0.0</c:formatCode>
                <c:ptCount val="3"/>
                <c:pt idx="0">
                  <c:v>15.46</c:v>
                </c:pt>
                <c:pt idx="1">
                  <c:v>16.09</c:v>
                </c:pt>
                <c:pt idx="2">
                  <c:v>17.80821917808219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D2-4790-BBAB-70C6C7B0659E}"/>
            </c:ext>
          </c:extLst>
        </c:ser>
        <c:ser>
          <c:idx val="2"/>
          <c:order val="2"/>
          <c:tx>
            <c:strRef>
              <c:f>hospitalisation!$A$14</c:f>
              <c:strCache>
                <c:ptCount val="1"/>
                <c:pt idx="0">
                  <c:v>Addictologie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hospitalisation!$B$11:$D$11</c:f>
              <c:strCache>
                <c:ptCount val="3"/>
                <c:pt idx="0">
                  <c:v>M6 (n=97)</c:v>
                </c:pt>
                <c:pt idx="1">
                  <c:v>M12 (n=87)</c:v>
                </c:pt>
                <c:pt idx="2">
                  <c:v>M18 (n=73)</c:v>
                </c:pt>
              </c:strCache>
            </c:strRef>
          </c:cat>
          <c:val>
            <c:numRef>
              <c:f>hospitalisation!$B$14:$D$14</c:f>
              <c:numCache>
                <c:formatCode>0.0</c:formatCode>
                <c:ptCount val="3"/>
                <c:pt idx="0">
                  <c:v>3.09</c:v>
                </c:pt>
                <c:pt idx="1">
                  <c:v>2.2999999999999998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D2-4790-BBAB-70C6C7B0659E}"/>
            </c:ext>
          </c:extLst>
        </c:ser>
        <c:ser>
          <c:idx val="3"/>
          <c:order val="3"/>
          <c:tx>
            <c:strRef>
              <c:f>hospitalisation!$A$15</c:f>
              <c:strCache>
                <c:ptCount val="1"/>
                <c:pt idx="0">
                  <c:v>Autre</c:v>
                </c:pt>
              </c:strCache>
            </c:strRef>
          </c:tx>
          <c:spPr>
            <a:solidFill>
              <a:srgbClr val="00A800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hospitalisation!$B$11:$D$11</c:f>
              <c:strCache>
                <c:ptCount val="3"/>
                <c:pt idx="0">
                  <c:v>M6 (n=97)</c:v>
                </c:pt>
                <c:pt idx="1">
                  <c:v>M12 (n=87)</c:v>
                </c:pt>
                <c:pt idx="2">
                  <c:v>M18 (n=73)</c:v>
                </c:pt>
              </c:strCache>
            </c:strRef>
          </c:cat>
          <c:val>
            <c:numRef>
              <c:f>hospitalisation!$B$15:$D$15</c:f>
              <c:numCache>
                <c:formatCode>0.0</c:formatCode>
                <c:ptCount val="3"/>
                <c:pt idx="0">
                  <c:v>4.12</c:v>
                </c:pt>
                <c:pt idx="1">
                  <c:v>4.5999999999999996</c:v>
                </c:pt>
                <c:pt idx="2">
                  <c:v>9.5890410958904102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D2-4790-BBAB-70C6C7B06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7884587343248766"/>
          <c:w val="1"/>
          <c:h val="0.12115412656751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Jeunes</a:t>
            </a:r>
            <a:r>
              <a:rPr lang="en-US" sz="1600" b="1" i="0" baseline="0" dirty="0">
                <a:effectLst/>
              </a:rPr>
              <a:t> </a:t>
            </a:r>
            <a:r>
              <a:rPr lang="en-US" sz="1600" b="1" i="0" baseline="0" dirty="0" err="1">
                <a:effectLst/>
              </a:rPr>
              <a:t>hospitalisés</a:t>
            </a:r>
            <a:r>
              <a:rPr lang="en-US" sz="1600" b="1" i="0" baseline="0" dirty="0">
                <a:effectLst/>
              </a:rPr>
              <a:t> dans les 3 </a:t>
            </a:r>
            <a:r>
              <a:rPr lang="en-US" sz="1600" b="1" i="0" baseline="0" dirty="0" err="1">
                <a:effectLst/>
              </a:rPr>
              <a:t>mois</a:t>
            </a:r>
            <a:r>
              <a:rPr lang="en-US" sz="1600" b="1" i="0" baseline="0" dirty="0">
                <a:effectLst/>
              </a:rPr>
              <a:t> par </a:t>
            </a:r>
            <a:r>
              <a:rPr lang="en-US" sz="1600" b="1" i="0" baseline="0" dirty="0" err="1">
                <a:effectLst/>
              </a:rPr>
              <a:t>parcours</a:t>
            </a:r>
            <a:endParaRPr lang="en-US" sz="1600" b="1" dirty="0">
              <a:effectLst/>
            </a:endParaRPr>
          </a:p>
        </c:rich>
      </c:tx>
      <c:layout>
        <c:manualLayout>
          <c:xMode val="edge"/>
          <c:yMode val="edge"/>
          <c:x val="0.14502274305555554"/>
          <c:y val="3.71345029239766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6326736111111116E-2"/>
          <c:y val="0.18389005847953216"/>
          <c:w val="0.87941979166666662"/>
          <c:h val="0.41922426900584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hospitalisation!$A$40</c:f>
              <c:strCache>
                <c:ptCount val="1"/>
                <c:pt idx="0">
                  <c:v>Toute hospitalisation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1C-4161-83AF-F6A6355517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1C-4161-83AF-F6A63555171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1C-4161-83AF-F6A63555171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1C-4161-83AF-F6A635551714}"/>
              </c:ext>
            </c:extLst>
          </c:dPt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hospitalisation!$B$38:$I$39</c:f>
              <c:multiLvlStrCache>
                <c:ptCount val="8"/>
                <c:lvl>
                  <c:pt idx="0">
                    <c:v>M6</c:v>
                  </c:pt>
                  <c:pt idx="1">
                    <c:v>M12</c:v>
                  </c:pt>
                  <c:pt idx="2">
                    <c:v>M6</c:v>
                  </c:pt>
                  <c:pt idx="3">
                    <c:v>M12</c:v>
                  </c:pt>
                  <c:pt idx="4">
                    <c:v>M6</c:v>
                  </c:pt>
                  <c:pt idx="5">
                    <c:v>M12</c:v>
                  </c:pt>
                  <c:pt idx="6">
                    <c:v>M6</c:v>
                  </c:pt>
                  <c:pt idx="7">
                    <c:v>M12</c:v>
                  </c:pt>
                </c:lvl>
                <c:lvl>
                  <c:pt idx="0">
                    <c:v>"Placement"</c:v>
                  </c:pt>
                  <c:pt idx="2">
                    <c:v>"Famille, 
formation"</c:v>
                  </c:pt>
                  <c:pt idx="4">
                    <c:v>"Psychiatrie"</c:v>
                  </c:pt>
                  <c:pt idx="6">
                    <c:v>"Précarité 
sociale"</c:v>
                  </c:pt>
                </c:lvl>
              </c:multiLvlStrCache>
            </c:multiLvlStrRef>
          </c:cat>
          <c:val>
            <c:numRef>
              <c:f>hospitalisation!$B$40:$I$40</c:f>
              <c:numCache>
                <c:formatCode>0.0</c:formatCode>
                <c:ptCount val="8"/>
                <c:pt idx="0">
                  <c:v>50</c:v>
                </c:pt>
                <c:pt idx="1">
                  <c:v>16.670000000000002</c:v>
                </c:pt>
                <c:pt idx="2">
                  <c:v>23.33</c:v>
                </c:pt>
                <c:pt idx="3">
                  <c:v>30.43</c:v>
                </c:pt>
                <c:pt idx="4">
                  <c:v>19.510000000000002</c:v>
                </c:pt>
                <c:pt idx="5">
                  <c:v>26.32</c:v>
                </c:pt>
                <c:pt idx="6">
                  <c:v>39.130000000000003</c:v>
                </c:pt>
                <c:pt idx="7">
                  <c:v>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1C-4161-83AF-F6A635551714}"/>
            </c:ext>
          </c:extLst>
        </c:ser>
        <c:ser>
          <c:idx val="1"/>
          <c:order val="1"/>
          <c:tx>
            <c:strRef>
              <c:f>hospitalisation!$A$41</c:f>
              <c:strCache>
                <c:ptCount val="1"/>
                <c:pt idx="0">
                  <c:v>Psychiatrie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66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D1C-4161-83AF-F6A635551714}"/>
              </c:ext>
            </c:extLst>
          </c:dPt>
          <c:dPt>
            <c:idx val="2"/>
            <c:invertIfNegative val="0"/>
            <c:bubble3D val="0"/>
            <c:spPr>
              <a:solidFill>
                <a:srgbClr val="D466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D1C-4161-83AF-F6A635551714}"/>
              </c:ext>
            </c:extLst>
          </c:dPt>
          <c:dPt>
            <c:idx val="4"/>
            <c:invertIfNegative val="0"/>
            <c:bubble3D val="0"/>
            <c:spPr>
              <a:solidFill>
                <a:srgbClr val="D466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D1C-4161-83AF-F6A635551714}"/>
              </c:ext>
            </c:extLst>
          </c:dPt>
          <c:dPt>
            <c:idx val="6"/>
            <c:invertIfNegative val="0"/>
            <c:bubble3D val="0"/>
            <c:spPr>
              <a:solidFill>
                <a:srgbClr val="D466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D1C-4161-83AF-F6A635551714}"/>
              </c:ext>
            </c:extLst>
          </c:dPt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hospitalisation!$B$38:$I$39</c:f>
              <c:multiLvlStrCache>
                <c:ptCount val="8"/>
                <c:lvl>
                  <c:pt idx="0">
                    <c:v>M6</c:v>
                  </c:pt>
                  <c:pt idx="1">
                    <c:v>M12</c:v>
                  </c:pt>
                  <c:pt idx="2">
                    <c:v>M6</c:v>
                  </c:pt>
                  <c:pt idx="3">
                    <c:v>M12</c:v>
                  </c:pt>
                  <c:pt idx="4">
                    <c:v>M6</c:v>
                  </c:pt>
                  <c:pt idx="5">
                    <c:v>M12</c:v>
                  </c:pt>
                  <c:pt idx="6">
                    <c:v>M6</c:v>
                  </c:pt>
                  <c:pt idx="7">
                    <c:v>M12</c:v>
                  </c:pt>
                </c:lvl>
                <c:lvl>
                  <c:pt idx="0">
                    <c:v>"Placement"</c:v>
                  </c:pt>
                  <c:pt idx="2">
                    <c:v>"Famille, 
formation"</c:v>
                  </c:pt>
                  <c:pt idx="4">
                    <c:v>"Psychiatrie"</c:v>
                  </c:pt>
                  <c:pt idx="6">
                    <c:v>"Précarité 
sociale"</c:v>
                  </c:pt>
                </c:lvl>
              </c:multiLvlStrCache>
            </c:multiLvlStrRef>
          </c:cat>
          <c:val>
            <c:numRef>
              <c:f>hospitalisation!$B$41:$I$41</c:f>
              <c:numCache>
                <c:formatCode>0.0</c:formatCode>
                <c:ptCount val="8"/>
                <c:pt idx="0">
                  <c:v>36.36</c:v>
                </c:pt>
                <c:pt idx="1">
                  <c:v>0</c:v>
                </c:pt>
                <c:pt idx="2">
                  <c:v>14.29</c:v>
                </c:pt>
                <c:pt idx="3">
                  <c:v>22.73</c:v>
                </c:pt>
                <c:pt idx="4">
                  <c:v>8.33</c:v>
                </c:pt>
                <c:pt idx="5">
                  <c:v>23.68</c:v>
                </c:pt>
                <c:pt idx="6">
                  <c:v>18.18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D1C-4161-83AF-F6A635551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Soutiens perçus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Feuil1!$I$104:$I$106</c:f>
              <c:strCache>
                <c:ptCount val="3"/>
                <c:pt idx="0">
                  <c:v>Sur le plan relationnel</c:v>
                </c:pt>
                <c:pt idx="1">
                  <c:v>Pour l'aide matérielle</c:v>
                </c:pt>
                <c:pt idx="2">
                  <c:v>Pour l'aide financière</c:v>
                </c:pt>
              </c:strCache>
            </c:strRef>
          </c:cat>
          <c:val>
            <c:numRef>
              <c:f>Feuil1!$K$104:$K$106</c:f>
              <c:numCache>
                <c:formatCode>0%</c:formatCode>
                <c:ptCount val="3"/>
                <c:pt idx="0">
                  <c:v>0.68520000000000003</c:v>
                </c:pt>
                <c:pt idx="1">
                  <c:v>0.52780000000000005</c:v>
                </c:pt>
                <c:pt idx="2">
                  <c:v>0.4259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9F-44C2-8D30-B42E84828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6429999"/>
        <c:axId val="966433743"/>
      </c:barChart>
      <c:catAx>
        <c:axId val="96642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6433743"/>
        <c:crosses val="autoZero"/>
        <c:auto val="1"/>
        <c:lblAlgn val="ctr"/>
        <c:lblOffset val="100"/>
        <c:noMultiLvlLbl val="0"/>
      </c:catAx>
      <c:valAx>
        <c:axId val="9664337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6429999"/>
        <c:crosses val="autoZero"/>
        <c:crossBetween val="between"/>
        <c:majorUnit val="0.2"/>
      </c:valAx>
      <c:spPr>
        <a:noFill/>
        <a:ln>
          <a:solidFill>
            <a:srgbClr val="D9D9D9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Incarcérations</a:t>
            </a:r>
            <a:r>
              <a:rPr lang="en-US" sz="2000" b="1" dirty="0"/>
              <a:t> </a:t>
            </a:r>
            <a:r>
              <a:rPr lang="en-US" sz="2000" b="1" dirty="0" err="1"/>
              <a:t>depuis</a:t>
            </a:r>
            <a:r>
              <a:rPr lang="en-US" sz="2000" b="1" baseline="0" dirty="0"/>
              <a:t> </a:t>
            </a:r>
            <a:r>
              <a:rPr lang="en-US" sz="2000" b="1" baseline="0" dirty="0" err="1"/>
              <a:t>l'entrée</a:t>
            </a:r>
            <a:r>
              <a:rPr lang="en-US" sz="2000" b="1" baseline="0" dirty="0"/>
              <a:t> dans UCSDJ (ensemble des </a:t>
            </a:r>
            <a:r>
              <a:rPr lang="en-US" sz="2000" b="1" baseline="0" dirty="0" err="1"/>
              <a:t>jeunes</a:t>
            </a:r>
            <a:r>
              <a:rPr lang="en-US" sz="2000" b="1" baseline="0" dirty="0"/>
              <a:t>) 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incarcération!$A$4</c:f>
              <c:strCache>
                <c:ptCount val="1"/>
                <c:pt idx="0">
                  <c:v>Incarcération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70D9408-3C59-4215-8FBB-F4E34B50D592}" type="CELLRANGE">
                      <a:rPr lang="en-US"/>
                      <a:pPr/>
                      <a:t>[PLAGECELL]</a:t>
                    </a:fld>
                    <a:endParaRPr lang="en-US" baseline="0"/>
                  </a:p>
                  <a:p>
                    <a:fld id="{DC14C263-7451-4D21-BE73-2A91B333592B}" type="VALUE">
                      <a:rPr lang="en-US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A69-449C-BE77-BC23F949F8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93E277-52F7-489E-80D5-63342E51A9D9}" type="CELLRANGE">
                      <a:rPr lang="en-US"/>
                      <a:pPr/>
                      <a:t>[PLAGECELL]</a:t>
                    </a:fld>
                    <a:endParaRPr lang="en-US" baseline="0"/>
                  </a:p>
                  <a:p>
                    <a:fld id="{5BF7689D-FC48-49AA-A730-9916D4ABDB3A}" type="VALUE">
                      <a:rPr lang="en-US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A69-449C-BE77-BC23F949F8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F442182-F8A1-4D55-867C-CD12068087D2}" type="CELLRANGE">
                      <a:rPr lang="en-US"/>
                      <a:pPr/>
                      <a:t>[PLAGECELL]</a:t>
                    </a:fld>
                    <a:endParaRPr lang="en-US" baseline="0"/>
                  </a:p>
                  <a:p>
                    <a:fld id="{7AA26739-C411-4390-854E-BDA2328E76BF}" type="VALUE">
                      <a:rPr lang="en-US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A69-449C-BE77-BC23F949F8BE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incarcération!$B$3:$D$3</c:f>
              <c:strCache>
                <c:ptCount val="3"/>
                <c:pt idx="0">
                  <c:v>M6 (n=109)</c:v>
                </c:pt>
                <c:pt idx="1">
                  <c:v>M12 (n=109)</c:v>
                </c:pt>
                <c:pt idx="2">
                  <c:v>M18 (n=109)</c:v>
                </c:pt>
              </c:strCache>
            </c:strRef>
          </c:cat>
          <c:val>
            <c:numRef>
              <c:f>incarcération!$B$4:$D$4</c:f>
              <c:numCache>
                <c:formatCode>0.0</c:formatCode>
                <c:ptCount val="3"/>
                <c:pt idx="0">
                  <c:v>2.7522935779816518</c:v>
                </c:pt>
                <c:pt idx="1">
                  <c:v>4.5871559633027523</c:v>
                </c:pt>
                <c:pt idx="2">
                  <c:v>6.4220183486238538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incarcération!$B$5:$D$5</c15:f>
                <c15:dlblRangeCache>
                  <c:ptCount val="3"/>
                  <c:pt idx="0">
                    <c:v>3</c:v>
                  </c:pt>
                  <c:pt idx="1">
                    <c:v>5</c:v>
                  </c:pt>
                  <c:pt idx="2">
                    <c:v>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A69-449C-BE77-BC23F949F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/>
              <a:t>Incarcérations depuis l'entrée dans UCSDJ par parcours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incarcération!$A$15</c:f>
              <c:strCache>
                <c:ptCount val="1"/>
                <c:pt idx="0">
                  <c:v>M6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incarcération!$B$14:$E$14</c:f>
              <c:strCache>
                <c:ptCount val="4"/>
                <c:pt idx="0">
                  <c:v>"Placement"</c:v>
                </c:pt>
                <c:pt idx="1">
                  <c:v>"Famille, 
formation"</c:v>
                </c:pt>
                <c:pt idx="2">
                  <c:v>"Psychiatrie"</c:v>
                </c:pt>
                <c:pt idx="3">
                  <c:v>"Précarité 
sociale"</c:v>
                </c:pt>
              </c:strCache>
            </c:strRef>
          </c:cat>
          <c:val>
            <c:numRef>
              <c:f>incarcération!$B$15:$E$15</c:f>
              <c:numCache>
                <c:formatCode>0.0</c:formatCode>
                <c:ptCount val="4"/>
                <c:pt idx="0">
                  <c:v>0</c:v>
                </c:pt>
                <c:pt idx="1">
                  <c:v>3.33</c:v>
                </c:pt>
                <c:pt idx="2">
                  <c:v>0</c:v>
                </c:pt>
                <c:pt idx="3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8-4B70-A53C-CEAD85AD1FD0}"/>
            </c:ext>
          </c:extLst>
        </c:ser>
        <c:ser>
          <c:idx val="1"/>
          <c:order val="1"/>
          <c:tx>
            <c:strRef>
              <c:f>incarcération!$A$16</c:f>
              <c:strCache>
                <c:ptCount val="1"/>
                <c:pt idx="0">
                  <c:v>M12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incarcération!$B$14:$E$14</c:f>
              <c:strCache>
                <c:ptCount val="4"/>
                <c:pt idx="0">
                  <c:v>"Placement"</c:v>
                </c:pt>
                <c:pt idx="1">
                  <c:v>"Famille, 
formation"</c:v>
                </c:pt>
                <c:pt idx="2">
                  <c:v>"Psychiatrie"</c:v>
                </c:pt>
                <c:pt idx="3">
                  <c:v>"Précarité 
sociale"</c:v>
                </c:pt>
              </c:strCache>
            </c:strRef>
          </c:cat>
          <c:val>
            <c:numRef>
              <c:f>incarcération!$B$16:$E$16</c:f>
              <c:numCache>
                <c:formatCode>0.0</c:formatCode>
                <c:ptCount val="4"/>
                <c:pt idx="0">
                  <c:v>0</c:v>
                </c:pt>
                <c:pt idx="1">
                  <c:v>3.33</c:v>
                </c:pt>
                <c:pt idx="2">
                  <c:v>2.44</c:v>
                </c:pt>
                <c:pt idx="3">
                  <c:v>13.04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8-4B70-A53C-CEAD85AD1FD0}"/>
            </c:ext>
          </c:extLst>
        </c:ser>
        <c:ser>
          <c:idx val="2"/>
          <c:order val="2"/>
          <c:tx>
            <c:strRef>
              <c:f>incarcération!$A$17</c:f>
              <c:strCache>
                <c:ptCount val="1"/>
                <c:pt idx="0">
                  <c:v>M18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incarcération!$B$14:$E$14</c:f>
              <c:strCache>
                <c:ptCount val="4"/>
                <c:pt idx="0">
                  <c:v>"Placement"</c:v>
                </c:pt>
                <c:pt idx="1">
                  <c:v>"Famille, 
formation"</c:v>
                </c:pt>
                <c:pt idx="2">
                  <c:v>"Psychiatrie"</c:v>
                </c:pt>
                <c:pt idx="3">
                  <c:v>"Précarité 
sociale"</c:v>
                </c:pt>
              </c:strCache>
            </c:strRef>
          </c:cat>
          <c:val>
            <c:numRef>
              <c:f>incarcération!$B$17:$E$17</c:f>
              <c:numCache>
                <c:formatCode>0.0</c:formatCode>
                <c:ptCount val="4"/>
                <c:pt idx="0">
                  <c:v>0</c:v>
                </c:pt>
                <c:pt idx="1">
                  <c:v>6.67</c:v>
                </c:pt>
                <c:pt idx="2">
                  <c:v>4.88</c:v>
                </c:pt>
                <c:pt idx="3">
                  <c:v>13.04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D8-4B70-A53C-CEAD85AD1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layout>
        <c:manualLayout>
          <c:xMode val="edge"/>
          <c:yMode val="edge"/>
          <c:x val="0.30638295134792415"/>
          <c:y val="0.87173794774527691"/>
          <c:w val="0.36581034314533151"/>
          <c:h val="0.10159254804846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Caractéristiques des sortants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Feuil1!$C$26</c:f>
              <c:strCache>
                <c:ptCount val="1"/>
                <c:pt idx="0">
                  <c:v>M12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Feuil1!$A$27:$B$36</c:f>
              <c:multiLvlStrCache>
                <c:ptCount val="5"/>
                <c:lvl>
                  <c:pt idx="0">
                    <c:v>Ensemble</c:v>
                  </c:pt>
                  <c:pt idx="1">
                    <c:v>"Placement"</c:v>
                  </c:pt>
                  <c:pt idx="2">
                    <c:v>"Famille, formation"</c:v>
                  </c:pt>
                  <c:pt idx="3">
                    <c:v>"Psychiatrie"</c:v>
                  </c:pt>
                  <c:pt idx="4">
                    <c:v>"Précarité sociale"</c:v>
                  </c:pt>
                </c:lvl>
                <c:lvl>
                  <c:pt idx="1">
                    <c:v>Parcours</c:v>
                  </c:pt>
                </c:lvl>
              </c:multiLvlStrCache>
            </c:multiLvlStrRef>
          </c:cat>
          <c:val>
            <c:numRef>
              <c:f>Feuil1!$C$27:$C$36</c:f>
              <c:numCache>
                <c:formatCode>0.0</c:formatCode>
                <c:ptCount val="5"/>
                <c:pt idx="0">
                  <c:v>7.3394495412844041</c:v>
                </c:pt>
                <c:pt idx="1">
                  <c:v>0</c:v>
                </c:pt>
                <c:pt idx="2">
                  <c:v>6.666666666666667</c:v>
                </c:pt>
                <c:pt idx="3">
                  <c:v>4.8780487804878048</c:v>
                </c:pt>
                <c:pt idx="4">
                  <c:v>17.391304347826086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6-42A1-B3BE-E34388787F24}"/>
            </c:ext>
          </c:extLst>
        </c:ser>
        <c:ser>
          <c:idx val="1"/>
          <c:order val="1"/>
          <c:tx>
            <c:strRef>
              <c:f>Feuil1!$D$26</c:f>
              <c:strCache>
                <c:ptCount val="1"/>
                <c:pt idx="0">
                  <c:v>M18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Feuil1!$A$27:$B$36</c:f>
              <c:multiLvlStrCache>
                <c:ptCount val="5"/>
                <c:lvl>
                  <c:pt idx="0">
                    <c:v>Ensemble</c:v>
                  </c:pt>
                  <c:pt idx="1">
                    <c:v>"Placement"</c:v>
                  </c:pt>
                  <c:pt idx="2">
                    <c:v>"Famille, formation"</c:v>
                  </c:pt>
                  <c:pt idx="3">
                    <c:v>"Psychiatrie"</c:v>
                  </c:pt>
                  <c:pt idx="4">
                    <c:v>"Précarité sociale"</c:v>
                  </c:pt>
                </c:lvl>
                <c:lvl>
                  <c:pt idx="1">
                    <c:v>Parcours</c:v>
                  </c:pt>
                </c:lvl>
              </c:multiLvlStrCache>
            </c:multiLvlStrRef>
          </c:cat>
          <c:val>
            <c:numRef>
              <c:f>Feuil1!$D$27:$D$36</c:f>
              <c:numCache>
                <c:formatCode>0.0</c:formatCode>
                <c:ptCount val="5"/>
                <c:pt idx="0">
                  <c:v>11.926605504587156</c:v>
                </c:pt>
                <c:pt idx="1">
                  <c:v>6.666666666666667</c:v>
                </c:pt>
                <c:pt idx="2">
                  <c:v>6.666666666666667</c:v>
                </c:pt>
                <c:pt idx="3">
                  <c:v>9.7560975609756095</c:v>
                </c:pt>
                <c:pt idx="4">
                  <c:v>26.086956521739129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46-42A1-B3BE-E34388787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38099039"/>
        <c:axId val="838099455"/>
      </c:barChart>
      <c:catAx>
        <c:axId val="83809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8099455"/>
        <c:crosses val="autoZero"/>
        <c:auto val="1"/>
        <c:lblAlgn val="ctr"/>
        <c:lblOffset val="100"/>
        <c:noMultiLvlLbl val="0"/>
      </c:catAx>
      <c:valAx>
        <c:axId val="838099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8099039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Fréquence</a:t>
            </a:r>
            <a:r>
              <a:rPr lang="fr-FR" sz="2000" b="1" baseline="0" dirty="0">
                <a:solidFill>
                  <a:schemeClr val="bg2">
                    <a:lumMod val="10000"/>
                  </a:schemeClr>
                </a:solidFill>
              </a:rPr>
              <a:t> des l</a:t>
            </a: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iens familiaux</a:t>
            </a:r>
          </a:p>
        </c:rich>
      </c:tx>
      <c:layout>
        <c:manualLayout>
          <c:xMode val="edge"/>
          <c:yMode val="edge"/>
          <c:x val="0.25745724633835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0828000241189865"/>
          <c:y val="0.16371318161635395"/>
          <c:w val="0.4469003990672169"/>
          <c:h val="0.83628665981969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B9-42F0-A4AA-2677A9D49E9A}"/>
              </c:ext>
            </c:extLst>
          </c:dPt>
          <c:dPt>
            <c:idx val="1"/>
            <c:bubble3D val="0"/>
            <c:spPr>
              <a:solidFill>
                <a:srgbClr val="D466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B9-42F0-A4AA-2677A9D49E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B9-42F0-A4AA-2677A9D49E9A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B9-42F0-A4AA-2677A9D49E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B9-42F0-A4AA-2677A9D49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Feuil1!$A$113:$A$117</c:f>
              <c:strCache>
                <c:ptCount val="5"/>
                <c:pt idx="0">
                  <c:v>Journaliers</c:v>
                </c:pt>
                <c:pt idx="1">
                  <c:v>Hebdomadaires</c:v>
                </c:pt>
                <c:pt idx="2">
                  <c:v>Mensuels</c:v>
                </c:pt>
                <c:pt idx="3">
                  <c:v>Rare</c:v>
                </c:pt>
                <c:pt idx="4">
                  <c:v>Aucun</c:v>
                </c:pt>
              </c:strCache>
            </c:strRef>
          </c:cat>
          <c:val>
            <c:numRef>
              <c:f>Feuil1!$C$113:$C$117</c:f>
              <c:numCache>
                <c:formatCode>0%</c:formatCode>
                <c:ptCount val="5"/>
                <c:pt idx="0">
                  <c:v>0.30280000000000001</c:v>
                </c:pt>
                <c:pt idx="1">
                  <c:v>0.2752</c:v>
                </c:pt>
                <c:pt idx="2">
                  <c:v>0.18350000000000002</c:v>
                </c:pt>
                <c:pt idx="3">
                  <c:v>0.15590000000000001</c:v>
                </c:pt>
                <c:pt idx="4">
                  <c:v>8.2599999999999993E-2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B9-42F0-A4AA-2677A9D49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dirty="0">
                <a:solidFill>
                  <a:schemeClr val="bg2">
                    <a:lumMod val="10000"/>
                  </a:schemeClr>
                </a:solidFill>
              </a:rPr>
              <a:t>Score ACE : nombre d'expériences </a:t>
            </a:r>
            <a:r>
              <a:rPr lang="fr-FR" sz="2400" b="1" u="sng" dirty="0">
                <a:solidFill>
                  <a:schemeClr val="bg2">
                    <a:lumMod val="10000"/>
                  </a:schemeClr>
                </a:solidFill>
              </a:rPr>
              <a:t>potentiellement</a:t>
            </a:r>
            <a:r>
              <a:rPr lang="fr-FR" sz="2400" b="1" dirty="0">
                <a:solidFill>
                  <a:schemeClr val="bg2">
                    <a:lumMod val="10000"/>
                  </a:schemeClr>
                </a:solidFill>
              </a:rPr>
              <a:t> traumatiques de l'enfance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5411278069702575"/>
          <c:y val="0.26332458442694667"/>
          <c:w val="0.39541394892886811"/>
          <c:h val="0.736675415573053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63-461C-B1F0-4B13724BE3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63-461C-B1F0-4B13724BE332}"/>
              </c:ext>
            </c:extLst>
          </c:dPt>
          <c:dPt>
            <c:idx val="2"/>
            <c:bubble3D val="0"/>
            <c:spPr>
              <a:solidFill>
                <a:srgbClr val="D466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63-461C-B1F0-4B13724BE3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Feuil1!$A$10:$A$12</c:f>
              <c:strCache>
                <c:ptCount val="3"/>
                <c:pt idx="0">
                  <c:v>Aucune</c:v>
                </c:pt>
                <c:pt idx="1">
                  <c:v>1 à 3</c:v>
                </c:pt>
                <c:pt idx="2">
                  <c:v>≥ 4</c:v>
                </c:pt>
              </c:strCache>
            </c:strRef>
          </c:cat>
          <c:val>
            <c:numRef>
              <c:f>Feuil1!$C$10:$C$12</c:f>
              <c:numCache>
                <c:formatCode>0%</c:formatCode>
                <c:ptCount val="3"/>
                <c:pt idx="0">
                  <c:v>4.4444444444444446E-2</c:v>
                </c:pt>
                <c:pt idx="1">
                  <c:v>0.27777777777777779</c:v>
                </c:pt>
                <c:pt idx="2">
                  <c:v>0.67777777777777781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63-461C-B1F0-4B13724BE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03300908557536"/>
          <c:y val="0.45529951306902866"/>
          <c:w val="0.227118923472242"/>
          <c:h val="0.33748123793117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Hospitalisation en psychiatrie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1265411100161177"/>
          <c:y val="0.20849276301445663"/>
          <c:w val="0.40682480314960628"/>
          <c:h val="0.754543684357847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6A-4439-9854-7C4436C24DFC}"/>
              </c:ext>
            </c:extLst>
          </c:dPt>
          <c:dPt>
            <c:idx val="1"/>
            <c:bubble3D val="0"/>
            <c:spPr>
              <a:solidFill>
                <a:srgbClr val="D466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6A-4439-9854-7C4436C24D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6A-4439-9854-7C4436C24DFC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6A-4439-9854-7C4436C24D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Feuil1!$A$147:$A$150</c:f>
              <c:strCache>
                <c:ptCount val="4"/>
                <c:pt idx="0">
                  <c:v>Aucune</c:v>
                </c:pt>
                <c:pt idx="1">
                  <c:v>1 ou 2</c:v>
                </c:pt>
                <c:pt idx="2">
                  <c:v>3 à 5</c:v>
                </c:pt>
                <c:pt idx="3">
                  <c:v>&gt;5</c:v>
                </c:pt>
              </c:strCache>
            </c:strRef>
          </c:cat>
          <c:val>
            <c:numRef>
              <c:f>Feuil1!$C$147:$C$150</c:f>
              <c:numCache>
                <c:formatCode>0%</c:formatCode>
                <c:ptCount val="4"/>
                <c:pt idx="0">
                  <c:v>0.15240000000000001</c:v>
                </c:pt>
                <c:pt idx="1">
                  <c:v>0.38100000000000001</c:v>
                </c:pt>
                <c:pt idx="2">
                  <c:v>0.30480000000000002</c:v>
                </c:pt>
                <c:pt idx="3">
                  <c:v>0.16190000000000002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6A-4439-9854-7C4436C24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95344936324295"/>
          <c:y val="0.30997082273967441"/>
          <c:w val="0.34014856038880459"/>
          <c:h val="0.55896299552047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/>
              <a:t>Suivi psychiatrique et addictologique</a:t>
            </a:r>
          </a:p>
        </c:rich>
      </c:tx>
      <c:layout>
        <c:manualLayout>
          <c:xMode val="edge"/>
          <c:yMode val="edge"/>
          <c:x val="0.14045398718362542"/>
          <c:y val="2.0519507063274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(Feuil1!$A$137,Feuil1!$A$140)</c:f>
              <c:strCache>
                <c:ptCount val="2"/>
                <c:pt idx="0">
                  <c:v>Suivi psychiatrique</c:v>
                </c:pt>
                <c:pt idx="1">
                  <c:v>Suivi addicto</c:v>
                </c:pt>
              </c:strCache>
            </c:strRef>
          </c:cat>
          <c:val>
            <c:numRef>
              <c:f>(Feuil1!$C$137,Feuil1!$C$140)</c:f>
              <c:numCache>
                <c:formatCode>0%</c:formatCode>
                <c:ptCount val="2"/>
                <c:pt idx="0">
                  <c:v>0.67890000000000006</c:v>
                </c:pt>
                <c:pt idx="1">
                  <c:v>0.16510000000000002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E7-4377-B8F9-2BA540380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570079"/>
        <c:axId val="248545535"/>
      </c:barChart>
      <c:catAx>
        <c:axId val="248570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8545535"/>
        <c:crosses val="autoZero"/>
        <c:auto val="1"/>
        <c:lblAlgn val="ctr"/>
        <c:lblOffset val="100"/>
        <c:noMultiLvlLbl val="0"/>
      </c:catAx>
      <c:valAx>
        <c:axId val="2485455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8570079"/>
        <c:crosses val="autoZero"/>
        <c:crossBetween val="between"/>
        <c:majorUnit val="0.2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Lieu de vie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logement!$A$6</c:f>
              <c:strCache>
                <c:ptCount val="1"/>
                <c:pt idx="0">
                  <c:v>Domicile personnel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logement!$B$5:$D$5</c:f>
              <c:strCache>
                <c:ptCount val="3"/>
                <c:pt idx="0">
                  <c:v>M6 (n=107)</c:v>
                </c:pt>
                <c:pt idx="1">
                  <c:v>M12 (n=89)</c:v>
                </c:pt>
                <c:pt idx="2">
                  <c:v>M18 (n=75)</c:v>
                </c:pt>
              </c:strCache>
            </c:strRef>
          </c:cat>
          <c:val>
            <c:numRef>
              <c:f>logement!$B$6:$D$6</c:f>
              <c:numCache>
                <c:formatCode>##0.0</c:formatCode>
                <c:ptCount val="3"/>
                <c:pt idx="0" formatCode="0.0">
                  <c:v>89.719626168224295</c:v>
                </c:pt>
                <c:pt idx="1">
                  <c:v>88.76</c:v>
                </c:pt>
                <c:pt idx="2" formatCode="0.0">
                  <c:v>86.67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0-4274-B34E-32E3CF85B163}"/>
            </c:ext>
          </c:extLst>
        </c:ser>
        <c:ser>
          <c:idx val="1"/>
          <c:order val="1"/>
          <c:tx>
            <c:strRef>
              <c:f>logement!$A$7</c:f>
              <c:strCache>
                <c:ptCount val="1"/>
                <c:pt idx="0">
                  <c:v>Autre logement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70-4274-B34E-32E3CF85B163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logement!$B$5:$D$5</c:f>
              <c:strCache>
                <c:ptCount val="3"/>
                <c:pt idx="0">
                  <c:v>M6 (n=107)</c:v>
                </c:pt>
                <c:pt idx="1">
                  <c:v>M12 (n=89)</c:v>
                </c:pt>
                <c:pt idx="2">
                  <c:v>M18 (n=75)</c:v>
                </c:pt>
              </c:strCache>
            </c:strRef>
          </c:cat>
          <c:val>
            <c:numRef>
              <c:f>logement!$B$7:$D$7</c:f>
              <c:numCache>
                <c:formatCode>0.0</c:formatCode>
                <c:ptCount val="3"/>
                <c:pt idx="0">
                  <c:v>5.6074766355140184</c:v>
                </c:pt>
                <c:pt idx="1">
                  <c:v>2.2400000000000002</c:v>
                </c:pt>
                <c:pt idx="2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70-4274-B34E-32E3CF85B163}"/>
            </c:ext>
          </c:extLst>
        </c:ser>
        <c:ser>
          <c:idx val="2"/>
          <c:order val="2"/>
          <c:tx>
            <c:strRef>
              <c:f>logement!$A$8</c:f>
              <c:strCache>
                <c:ptCount val="1"/>
                <c:pt idx="0">
                  <c:v>Hospitalisation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70-4274-B34E-32E3CF85B16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70-4274-B34E-32E3CF85B163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logement!$B$5:$D$5</c:f>
              <c:strCache>
                <c:ptCount val="3"/>
                <c:pt idx="0">
                  <c:v>M6 (n=107)</c:v>
                </c:pt>
                <c:pt idx="1">
                  <c:v>M12 (n=89)</c:v>
                </c:pt>
                <c:pt idx="2">
                  <c:v>M18 (n=75)</c:v>
                </c:pt>
              </c:strCache>
            </c:strRef>
          </c:cat>
          <c:val>
            <c:numRef>
              <c:f>logement!$B$8:$D$8</c:f>
              <c:numCache>
                <c:formatCode>##0.0</c:formatCode>
                <c:ptCount val="3"/>
                <c:pt idx="0" formatCode="0.0">
                  <c:v>2.8037383177570092</c:v>
                </c:pt>
                <c:pt idx="1">
                  <c:v>4.49</c:v>
                </c:pt>
                <c:pt idx="2" formatCode="0.0">
                  <c:v>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70-4274-B34E-32E3CF85B163}"/>
            </c:ext>
          </c:extLst>
        </c:ser>
        <c:ser>
          <c:idx val="3"/>
          <c:order val="3"/>
          <c:tx>
            <c:strRef>
              <c:f>logement!$A$9</c:f>
              <c:strCache>
                <c:ptCount val="1"/>
                <c:pt idx="0">
                  <c:v>Incarcération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logement!$B$5:$D$5</c:f>
              <c:strCache>
                <c:ptCount val="3"/>
                <c:pt idx="0">
                  <c:v>M6 (n=107)</c:v>
                </c:pt>
                <c:pt idx="1">
                  <c:v>M12 (n=89)</c:v>
                </c:pt>
                <c:pt idx="2">
                  <c:v>M18 (n=75)</c:v>
                </c:pt>
              </c:strCache>
            </c:strRef>
          </c:cat>
          <c:val>
            <c:numRef>
              <c:f>logement!$B$9:$D$9</c:f>
              <c:numCache>
                <c:formatCode>0.0</c:formatCode>
                <c:ptCount val="3"/>
                <c:pt idx="0">
                  <c:v>1.8691588785046727</c:v>
                </c:pt>
                <c:pt idx="1">
                  <c:v>3.37</c:v>
                </c:pt>
                <c:pt idx="2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70-4274-B34E-32E3CF85B163}"/>
            </c:ext>
          </c:extLst>
        </c:ser>
        <c:ser>
          <c:idx val="4"/>
          <c:order val="4"/>
          <c:tx>
            <c:strRef>
              <c:f>logement!$A$10</c:f>
              <c:strCache>
                <c:ptCount val="1"/>
                <c:pt idx="0">
                  <c:v>Rue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logement!$B$5:$D$5</c:f>
              <c:strCache>
                <c:ptCount val="3"/>
                <c:pt idx="0">
                  <c:v>M6 (n=107)</c:v>
                </c:pt>
                <c:pt idx="1">
                  <c:v>M12 (n=89)</c:v>
                </c:pt>
                <c:pt idx="2">
                  <c:v>M18 (n=75)</c:v>
                </c:pt>
              </c:strCache>
            </c:strRef>
          </c:cat>
          <c:val>
            <c:numRef>
              <c:f>logement!$B$10:$D$10</c:f>
              <c:numCache>
                <c:formatCode>0.0</c:formatCode>
                <c:ptCount val="3"/>
                <c:pt idx="0">
                  <c:v>0</c:v>
                </c:pt>
                <c:pt idx="1">
                  <c:v>1.1200000000000001</c:v>
                </c:pt>
                <c:pt idx="2">
                  <c:v>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70-4274-B34E-32E3CF85B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63303583"/>
        <c:axId val="663301503"/>
      </c:barChart>
      <c:catAx>
        <c:axId val="6633035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Lieu de vie en M12 par parcours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3970343137254905"/>
          <c:y val="0.22472249248468809"/>
          <c:w val="0.61073136645962733"/>
          <c:h val="0.52803897901154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logement!$A$25</c:f>
              <c:strCache>
                <c:ptCount val="1"/>
                <c:pt idx="0">
                  <c:v>Domicile personnel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logement!$B$24:$E$24</c:f>
              <c:strCache>
                <c:ptCount val="4"/>
                <c:pt idx="0">
                  <c:v>"Placement"</c:v>
                </c:pt>
                <c:pt idx="1">
                  <c:v>"Famille, formation"</c:v>
                </c:pt>
                <c:pt idx="2">
                  <c:v>"Psychiatrie"</c:v>
                </c:pt>
                <c:pt idx="3">
                  <c:v>"Précarité sociale"</c:v>
                </c:pt>
              </c:strCache>
            </c:strRef>
          </c:cat>
          <c:val>
            <c:numRef>
              <c:f>logement!$B$25:$E$25</c:f>
              <c:numCache>
                <c:formatCode>0.0</c:formatCode>
                <c:ptCount val="4"/>
                <c:pt idx="0">
                  <c:v>81.819999999999993</c:v>
                </c:pt>
                <c:pt idx="1">
                  <c:v>95.65</c:v>
                </c:pt>
                <c:pt idx="2">
                  <c:v>89.47</c:v>
                </c:pt>
                <c:pt idx="3">
                  <c:v>82.35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3-4098-9772-50C5E25244FC}"/>
            </c:ext>
          </c:extLst>
        </c:ser>
        <c:ser>
          <c:idx val="1"/>
          <c:order val="1"/>
          <c:tx>
            <c:strRef>
              <c:f>logement!$A$26</c:f>
              <c:strCache>
                <c:ptCount val="1"/>
                <c:pt idx="0">
                  <c:v>Autre logement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03-4098-9772-50C5E25244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03-4098-9772-50C5E25244FC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logement!$B$24:$E$24</c:f>
              <c:strCache>
                <c:ptCount val="4"/>
                <c:pt idx="0">
                  <c:v>"Placement"</c:v>
                </c:pt>
                <c:pt idx="1">
                  <c:v>"Famille, formation"</c:v>
                </c:pt>
                <c:pt idx="2">
                  <c:v>"Psychiatrie"</c:v>
                </c:pt>
                <c:pt idx="3">
                  <c:v>"Précarité sociale"</c:v>
                </c:pt>
              </c:strCache>
            </c:strRef>
          </c:cat>
          <c:val>
            <c:numRef>
              <c:f>logement!$B$26:$E$26</c:f>
              <c:numCache>
                <c:formatCode>0.0</c:formatCode>
                <c:ptCount val="4"/>
                <c:pt idx="0">
                  <c:v>9.09</c:v>
                </c:pt>
                <c:pt idx="1">
                  <c:v>4.3499999999999996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03-4098-9772-50C5E25244FC}"/>
            </c:ext>
          </c:extLst>
        </c:ser>
        <c:ser>
          <c:idx val="2"/>
          <c:order val="2"/>
          <c:tx>
            <c:strRef>
              <c:f>logement!$A$27</c:f>
              <c:strCache>
                <c:ptCount val="1"/>
                <c:pt idx="0">
                  <c:v>Hospitalisation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03-4098-9772-50C5E25244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03-4098-9772-50C5E25244FC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logement!$B$24:$E$24</c:f>
              <c:strCache>
                <c:ptCount val="4"/>
                <c:pt idx="0">
                  <c:v>"Placement"</c:v>
                </c:pt>
                <c:pt idx="1">
                  <c:v>"Famille, formation"</c:v>
                </c:pt>
                <c:pt idx="2">
                  <c:v>"Psychiatrie"</c:v>
                </c:pt>
                <c:pt idx="3">
                  <c:v>"Précarité sociale"</c:v>
                </c:pt>
              </c:strCache>
            </c:strRef>
          </c:cat>
          <c:val>
            <c:numRef>
              <c:f>logement!$B$27:$E$27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7.89</c:v>
                </c:pt>
                <c:pt idx="3">
                  <c:v>5.88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03-4098-9772-50C5E25244FC}"/>
            </c:ext>
          </c:extLst>
        </c:ser>
        <c:ser>
          <c:idx val="3"/>
          <c:order val="3"/>
          <c:tx>
            <c:strRef>
              <c:f>logement!$A$28</c:f>
              <c:strCache>
                <c:ptCount val="1"/>
                <c:pt idx="0">
                  <c:v>Incarcération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03-4098-9772-50C5E25244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03-4098-9772-50C5E25244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03-4098-9772-50C5E25244FC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logement!$B$24:$E$24</c:f>
              <c:strCache>
                <c:ptCount val="4"/>
                <c:pt idx="0">
                  <c:v>"Placement"</c:v>
                </c:pt>
                <c:pt idx="1">
                  <c:v>"Famille, formation"</c:v>
                </c:pt>
                <c:pt idx="2">
                  <c:v>"Psychiatrie"</c:v>
                </c:pt>
                <c:pt idx="3">
                  <c:v>"Précarité sociale"</c:v>
                </c:pt>
              </c:strCache>
            </c:strRef>
          </c:cat>
          <c:val>
            <c:numRef>
              <c:f>logement!$B$28:$E$28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2.63</c:v>
                </c:pt>
                <c:pt idx="3">
                  <c:v>11.76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03-4098-9772-50C5E25244FC}"/>
            </c:ext>
          </c:extLst>
        </c:ser>
        <c:ser>
          <c:idx val="4"/>
          <c:order val="4"/>
          <c:tx>
            <c:strRef>
              <c:f>logement!$A$29</c:f>
              <c:strCache>
                <c:ptCount val="1"/>
                <c:pt idx="0">
                  <c:v>Rue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03-4098-9772-50C5E25244FC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logement!$B$24:$E$24</c:f>
              <c:strCache>
                <c:ptCount val="4"/>
                <c:pt idx="0">
                  <c:v>"Placement"</c:v>
                </c:pt>
                <c:pt idx="1">
                  <c:v>"Famille, formation"</c:v>
                </c:pt>
                <c:pt idx="2">
                  <c:v>"Psychiatrie"</c:v>
                </c:pt>
                <c:pt idx="3">
                  <c:v>"Précarité sociale"</c:v>
                </c:pt>
              </c:strCache>
            </c:strRef>
          </c:cat>
          <c:val>
            <c:numRef>
              <c:f>logement!$B$29:$E$29</c:f>
              <c:numCache>
                <c:formatCode>0.0</c:formatCode>
                <c:ptCount val="4"/>
                <c:pt idx="0">
                  <c:v>9.09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03-4098-9772-50C5E2524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13086415"/>
        <c:axId val="1213092239"/>
      </c:barChart>
      <c:catAx>
        <c:axId val="12130864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3092239"/>
        <c:crosses val="autoZero"/>
        <c:auto val="1"/>
        <c:lblAlgn val="ctr"/>
        <c:lblOffset val="100"/>
        <c:noMultiLvlLbl val="0"/>
      </c:catAx>
      <c:valAx>
        <c:axId val="1213092239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3086415"/>
        <c:crosses val="autoZero"/>
        <c:crossBetween val="between"/>
        <c:majorUnit val="20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0142912083816664"/>
          <c:w val="1"/>
          <c:h val="0.17697507384943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/>
              <a:t>Soutiens disponibles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'reseau social et familial'!$A$44</c:f>
              <c:strCache>
                <c:ptCount val="1"/>
                <c:pt idx="0">
                  <c:v>Sur le plan relationnel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'reseau social et familial'!$B$43:$E$43</c:f>
              <c:strCache>
                <c:ptCount val="4"/>
                <c:pt idx="0">
                  <c:v>M0 (n=108)</c:v>
                </c:pt>
                <c:pt idx="1">
                  <c:v>M6 (n=102)</c:v>
                </c:pt>
                <c:pt idx="2">
                  <c:v>M12 (n=85)</c:v>
                </c:pt>
                <c:pt idx="3">
                  <c:v>M18 (n=71)</c:v>
                </c:pt>
              </c:strCache>
            </c:strRef>
          </c:cat>
          <c:val>
            <c:numRef>
              <c:f>'reseau social et familial'!$B$44:$E$44</c:f>
              <c:numCache>
                <c:formatCode>0.0</c:formatCode>
                <c:ptCount val="4"/>
                <c:pt idx="0">
                  <c:v>68.52</c:v>
                </c:pt>
                <c:pt idx="1">
                  <c:v>78.430000000000007</c:v>
                </c:pt>
                <c:pt idx="2">
                  <c:v>78.819999999999993</c:v>
                </c:pt>
                <c:pt idx="3">
                  <c:v>77.459999999999994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4-410E-8191-2F8880E875EE}"/>
            </c:ext>
          </c:extLst>
        </c:ser>
        <c:ser>
          <c:idx val="1"/>
          <c:order val="1"/>
          <c:tx>
            <c:strRef>
              <c:f>'reseau social et familial'!$A$45</c:f>
              <c:strCache>
                <c:ptCount val="1"/>
                <c:pt idx="0">
                  <c:v>Pour de l'aide financière ou matérielle</c:v>
                </c:pt>
              </c:strCache>
            </c:strRef>
          </c:tx>
          <c:spPr>
            <a:solidFill>
              <a:srgbClr val="D46634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'reseau social et familial'!$B$43:$E$43</c:f>
              <c:strCache>
                <c:ptCount val="4"/>
                <c:pt idx="0">
                  <c:v>M0 (n=108)</c:v>
                </c:pt>
                <c:pt idx="1">
                  <c:v>M6 (n=102)</c:v>
                </c:pt>
                <c:pt idx="2">
                  <c:v>M12 (n=85)</c:v>
                </c:pt>
                <c:pt idx="3">
                  <c:v>M18 (n=71)</c:v>
                </c:pt>
              </c:strCache>
            </c:strRef>
          </c:cat>
          <c:val>
            <c:numRef>
              <c:f>'reseau social et familial'!$B$45:$E$45</c:f>
              <c:numCache>
                <c:formatCode>0.0</c:formatCode>
                <c:ptCount val="4"/>
                <c:pt idx="0">
                  <c:v>58.33</c:v>
                </c:pt>
                <c:pt idx="1">
                  <c:v>74.510000000000005</c:v>
                </c:pt>
                <c:pt idx="2">
                  <c:v>69.41</c:v>
                </c:pt>
                <c:pt idx="3">
                  <c:v>75.709999999999994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4-410E-8191-2F8880E87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663303583"/>
        <c:axId val="663301503"/>
      </c:barChart>
      <c:catAx>
        <c:axId val="6633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1503"/>
        <c:crosses val="autoZero"/>
        <c:auto val="1"/>
        <c:lblAlgn val="ctr"/>
        <c:lblOffset val="100"/>
        <c:noMultiLvlLbl val="0"/>
      </c:catAx>
      <c:valAx>
        <c:axId val="66330150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3303583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35ABD-9BBE-48DC-8921-9D1F8BE06C71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02D0B-8A65-4BAD-B4B9-020CA54B0E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62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086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Collectif : principalement activités sportives et de loisirs </a:t>
            </a:r>
          </a:p>
          <a:p>
            <a:r>
              <a:rPr lang="fr-FR" dirty="0"/>
              <a:t>Réseaux sociaux : pratique ancré chez les jeunes =&gt; appropriation par les équipes pour communiquer avec eux.</a:t>
            </a:r>
          </a:p>
          <a:p>
            <a:r>
              <a:rPr lang="fr-FR" dirty="0"/>
              <a:t>Personnes ressources : famille, amis sur le plan relationnel et pour l’aide matérielle ; famille pour l’aide financière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825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 : ensemble des expériences négatives potentiellement traumatisantes survenues pendant l’enfance</a:t>
            </a:r>
            <a:endParaRPr lang="fr-FR" dirty="0"/>
          </a:p>
          <a:p>
            <a:r>
              <a:rPr lang="fr-FR" dirty="0"/>
              <a:t>Thèmes :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Abus émotionnel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Abus physique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Abus sexuel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Négligence émotionnelle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Négligence physique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Séparation ou divorce des parents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Mère traitée violemment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Toxicomanie ou alcoolisme dans le foyer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Troubles mentaux ou dans le foyer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Membre du ménage incarcéré</a:t>
            </a:r>
            <a:r>
              <a:rPr lang="fr-FR" dirty="0"/>
              <a:t> </a:t>
            </a:r>
          </a:p>
          <a:p>
            <a:endParaRPr lang="fr-FR" dirty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2">
                    <a:lumMod val="10000"/>
                  </a:schemeClr>
                </a:solidFill>
              </a:rPr>
              <a:t>Lien important entre score ACE et maladies chroniques à l’âge adulte, problèmes sociaux et troubles émotionnels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2">
                    <a:lumMod val="10000"/>
                  </a:schemeClr>
                </a:solidFill>
              </a:rPr>
              <a:t>Très forts risques de problèmes pour un score de 4 ou plus selon la littérature</a:t>
            </a:r>
          </a:p>
          <a:p>
            <a:pPr marL="220663" lvl="1" indent="0">
              <a:spcAft>
                <a:spcPts val="1800"/>
              </a:spcAft>
              <a:buNone/>
            </a:pPr>
            <a:r>
              <a:rPr lang="fr-FR" sz="1800" dirty="0">
                <a:solidFill>
                  <a:schemeClr val="bg2">
                    <a:lumMod val="10000"/>
                  </a:schemeClr>
                </a:solidFill>
              </a:rPr>
              <a:t>Maladies pulmonaires, hépatite, dépression, suicide, consommation de substances psychoactives, cancer, victime de violence…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433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</a:rPr>
              <a:t>Un suivi psychiatrique plus fréquent chez les jeunes de Lille (83% vs 52%) et un suivi </a:t>
            </a:r>
            <a:r>
              <a:rPr lang="fr-FR" dirty="0" err="1">
                <a:solidFill>
                  <a:schemeClr val="bg2">
                    <a:lumMod val="10000"/>
                  </a:schemeClr>
                </a:solidFill>
              </a:rPr>
              <a:t>addicto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</a:rPr>
              <a:t> plus fréquent à Toulouse (27% vs 7%)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590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Parcours 1: 87% en structure d’accueil dans les 6 mois avant l’entrée (ASE, CHRS) et 93% institution au cours de la vie. 80% sans contact ou très rare avec la famille, 13% personnes ressources pour aide matérielle/financière, 29% sur le plan relationnel</a:t>
            </a:r>
          </a:p>
          <a:p>
            <a:r>
              <a:rPr lang="fr-FR" dirty="0"/>
              <a:t>Parcours 2 : 90% lien fréquent avec la famille, 77% vit chez des tiers, 53% niveau supérieur ou égal au bac,  41% rue au moins une fois</a:t>
            </a:r>
          </a:p>
          <a:p>
            <a:r>
              <a:rPr lang="fr-FR" dirty="0"/>
              <a:t>Parcours 3 : 88% suivis en psychiatrie, 95% déjà été hospitalisés en psychiatrie, 61% AAH, 90% personnes ressources sur le plan relationnel</a:t>
            </a:r>
          </a:p>
          <a:p>
            <a:r>
              <a:rPr lang="fr-FR" dirty="0"/>
              <a:t>Parcours 4 : 68% prison et 96% rue au moins une fois, 39% à la rue dans les 6 mois avant l’entrée, 70% sans ressources financières,  26% suivi psychiatrique, 30% personnes ressources pour aide matérielle/financière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86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 M18, des déménagements répétés plus fréquents pour « Placement » (57%) et « Précarité sociale » (36%) et plus faible pour « Famille, formation » (10%)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245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046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Parmi les jeunes en emploi en M6, 33% des jeunes le sont encore en M12 / les deux tiers pour 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Par âge : plus de formation des 18-20 ans en M0 et M6 (19% vs 7%), mais similaire en M12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Recherche d’emploi : tendance plus élevée pour « précarité sociale » (83%)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Hausse expérience pro principalement liée à « famille et formation » et en partie à « placement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208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Jeunes de 18-20 ans : initialement plus de ressources autres (allocation jeune majeur) et moins de AAH que les 21-25 ans =&gt; à partir de M18, même résultat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Parcours : « Précarité sociale » =&gt; en M12, hausse AAH mais baisse « autre ressource » ; Pas d’évolution de l’absence de ressources entre M6 et M12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Hausse des revenus entre M6 et M12 quel que soit le parcours mais plus importante pour « Placement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« Psychiatrie » moins souvent endettés (23% en M12)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521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Effectif faible : Seuls 30 jeunes environ (26 pour les scores composites) ont été vus en M0 et en M12 sur ces échelles et sont réellement comparables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76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Plus d’</a:t>
            </a:r>
            <a:r>
              <a:rPr lang="fr-FR" dirty="0" err="1"/>
              <a:t>hospit</a:t>
            </a:r>
            <a:r>
              <a:rPr lang="fr-FR" dirty="0"/>
              <a:t> en psychiatrie en M12 chez les 21-25 ans : 24% vs 9% des 18-20 ans </a:t>
            </a:r>
          </a:p>
          <a:p>
            <a:r>
              <a:rPr lang="fr-FR" dirty="0"/>
              <a:t>Par ville, résultats proches : en M12, 19% en psychiatrie à Lille, 13% à Toulouse</a:t>
            </a:r>
          </a:p>
          <a:p>
            <a:r>
              <a:rPr lang="fr-FR" dirty="0"/>
              <a:t>2% des jeunes ont eu 2 hospitalisations ou plus dans les 3 mois</a:t>
            </a:r>
          </a:p>
          <a:p>
            <a:endParaRPr lang="fr-FR" dirty="0"/>
          </a:p>
          <a:p>
            <a:r>
              <a:rPr lang="fr-FR" sz="1200" dirty="0"/>
              <a:t>Hospitalisation répétée : 2% en psychiatrie (8% en M18) =&gt; a corriger car toutes les hospitalisations n’ont pas la précision du type, en cours de correction</a:t>
            </a:r>
          </a:p>
          <a:p>
            <a:r>
              <a:rPr lang="fr-FR" sz="1200" dirty="0"/>
              <a:t>Durée d’hospitalisation en M18 : pas d’évolution significative de la durée =&gt; 4,8 semaines en psychiatrie et 3,2 en hospitalisation en général.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78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337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Plus souvent sur Toulouse : 5/7 sont sur Toulouse, en lien avec la précarité plus importante des jeunes entrés à Toulouse</a:t>
            </a:r>
          </a:p>
          <a:p>
            <a:r>
              <a:rPr lang="fr-FR" dirty="0"/>
              <a:t>Rappel : A l’entrée, 16% des jeunes avaient connu la prison et 61% la rue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515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sorties du parcours « précarité sociale » entre M0 et M18 sont uniquement considérées comme négatives ou sans objet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Souhait de sorties : </a:t>
            </a:r>
            <a:r>
              <a:rPr lang="fr-FR" sz="1200" dirty="0"/>
              <a:t>6 non souhaités des deux côtés, 2 souhaités des deux côtés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Organisation de la sortie : pour les sorties « positives », maintien du contact avec la personne ou l’entourage/prise d’information sur le lieu de vie. Pour les sorties d’incarcération, relai </a:t>
            </a:r>
            <a:r>
              <a:rPr lang="fr-FR" sz="1200" dirty="0" err="1"/>
              <a:t>SMPR</a:t>
            </a:r>
            <a:r>
              <a:rPr lang="fr-FR" sz="1200" dirty="0"/>
              <a:t>.  Lien plus difficile pour les autres sorties.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Pour 5 jeunes, contexte de sortie lié à la maladie, y compris dégradation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61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28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0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026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51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A76F8-414C-49B5-A312-CC9D7ABE031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53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913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109 jeunes, les ¾ sont des hommes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0412F-CE6A-4A5E-A24C-2F0EAA92EC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37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FDF-6711-47B0-877D-1F6214EB1CA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3569-9392-4064-9C54-452A952D6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26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FDF-6711-47B0-877D-1F6214EB1CA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3569-9392-4064-9C54-452A952D6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08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FDF-6711-47B0-877D-1F6214EB1CA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3569-9392-4064-9C54-452A952D6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10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pic" idx="2"/>
          </p:nvPr>
        </p:nvSpPr>
        <p:spPr>
          <a:xfrm>
            <a:off x="1816101" y="1358902"/>
            <a:ext cx="2197100" cy="392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723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FE36EF-8F66-4835-A917-5C5CD631BC58}"/>
              </a:ext>
            </a:extLst>
          </p:cNvPr>
          <p:cNvSpPr/>
          <p:nvPr userDrawn="1"/>
        </p:nvSpPr>
        <p:spPr>
          <a:xfrm>
            <a:off x="0" y="0"/>
            <a:ext cx="404578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E83138-F44D-4801-8FD8-D7153802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767" y="681037"/>
            <a:ext cx="6967507" cy="2961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600" cap="all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1" name="Graphique 70">
            <a:extLst>
              <a:ext uri="{FF2B5EF4-FFF2-40B4-BE49-F238E27FC236}">
                <a16:creationId xmlns:a16="http://schemas.microsoft.com/office/drawing/2014/main" id="{5314C731-0A7B-4DC3-9B2A-BFD27B393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0174" y="4914481"/>
            <a:ext cx="1469350" cy="1343534"/>
          </a:xfrm>
          <a:prstGeom prst="rect">
            <a:avLst/>
          </a:prstGeom>
        </p:spPr>
      </p:pic>
      <p:sp>
        <p:nvSpPr>
          <p:cNvPr id="72" name="Espace réservé du contenu 3">
            <a:extLst>
              <a:ext uri="{FF2B5EF4-FFF2-40B4-BE49-F238E27FC236}">
                <a16:creationId xmlns:a16="http://schemas.microsoft.com/office/drawing/2014/main" id="{5BAB9842-5B89-47C0-8176-01574DCDA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59" y="3819831"/>
            <a:ext cx="6967508" cy="235713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Graphique 15">
            <a:extLst>
              <a:ext uri="{FF2B5EF4-FFF2-40B4-BE49-F238E27FC236}">
                <a16:creationId xmlns:a16="http://schemas.microsoft.com/office/drawing/2014/main" id="{2E6F8787-07AA-4BB0-B0BA-EB44BFF05036}"/>
              </a:ext>
            </a:extLst>
          </p:cNvPr>
          <p:cNvSpPr/>
          <p:nvPr userDrawn="1"/>
        </p:nvSpPr>
        <p:spPr>
          <a:xfrm>
            <a:off x="4643766" y="3699521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D46634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028986CE-C751-4009-BA84-1A877442A0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0174" y="4834268"/>
            <a:ext cx="2734455" cy="150396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Parallélogramme 2">
            <a:extLst>
              <a:ext uri="{FF2B5EF4-FFF2-40B4-BE49-F238E27FC236}">
                <a16:creationId xmlns:a16="http://schemas.microsoft.com/office/drawing/2014/main" id="{27BDB17E-1F1E-4F00-9A26-6CBAEF6F1D86}"/>
              </a:ext>
            </a:extLst>
          </p:cNvPr>
          <p:cNvSpPr/>
          <p:nvPr userDrawn="1"/>
        </p:nvSpPr>
        <p:spPr>
          <a:xfrm>
            <a:off x="9753899" y="5586248"/>
            <a:ext cx="1857375" cy="290348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1B3A9F5-0C64-45BD-ABD0-CB5541F3B3F4}" type="datetime4">
              <a:rPr lang="fr-FR" sz="1200" b="1" smtClean="0"/>
              <a:t>14 mars 2023</a:t>
            </a:fld>
            <a:endParaRPr lang="fr-FR" sz="1200" b="1" dirty="0"/>
          </a:p>
        </p:txBody>
      </p:sp>
      <p:pic>
        <p:nvPicPr>
          <p:cNvPr id="5" name="Image 4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id="{16D97636-E056-23DC-BB13-1566C88B05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681037"/>
            <a:ext cx="33242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5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4ED4A-E1F8-44EC-B53D-06B037837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1065901"/>
            <a:ext cx="7913659" cy="24526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cap="all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675856-9364-4EA8-87DE-E730C6941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3610664"/>
            <a:ext cx="7913659" cy="1103312"/>
          </a:xfrm>
        </p:spPr>
        <p:txBody>
          <a:bodyPr anchor="ctr" anchorCtr="0"/>
          <a:lstStyle>
            <a:lvl1pPr marL="0" indent="0" algn="l">
              <a:buNone/>
              <a:defRPr sz="2400" b="1" cap="none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fr-FR" sz="2400"/>
              <a:t>Modifiez le style des sous-titres du masque</a:t>
            </a: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E726FE-4B01-4797-A9BB-645BD3C8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3" y="6356350"/>
            <a:ext cx="3471257" cy="365125"/>
          </a:xfrm>
          <a:prstGeom prst="rect">
            <a:avLst/>
          </a:prstGeom>
        </p:spPr>
        <p:txBody>
          <a:bodyPr/>
          <a:lstStyle>
            <a:lvl1pPr>
              <a:defRPr lang="fr-FR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46771DA-D6DC-4DE2-9201-2569A757AE80}" type="datetime1">
              <a:rPr lang="fr-FR" smtClean="0"/>
              <a:t>14/03/2023</a:t>
            </a:fld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5A3CD423-2D19-4B00-8A30-0B6ED9C3DB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1400" y="4878785"/>
            <a:ext cx="7913659" cy="930566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D46634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Graphique 15">
            <a:extLst>
              <a:ext uri="{FF2B5EF4-FFF2-40B4-BE49-F238E27FC236}">
                <a16:creationId xmlns:a16="http://schemas.microsoft.com/office/drawing/2014/main" id="{6CA4D8BE-9AF0-451E-8313-1B5D386FB836}"/>
              </a:ext>
            </a:extLst>
          </p:cNvPr>
          <p:cNvSpPr/>
          <p:nvPr userDrawn="1"/>
        </p:nvSpPr>
        <p:spPr>
          <a:xfrm>
            <a:off x="3634235" y="3537564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D46634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71287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7">
            <a:extLst>
              <a:ext uri="{FF2B5EF4-FFF2-40B4-BE49-F238E27FC236}">
                <a16:creationId xmlns:a16="http://schemas.microsoft.com/office/drawing/2014/main" id="{3046E356-6C3F-4ECE-B118-7F379ECD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5"/>
            <a:ext cx="10515600" cy="9619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C8C5D786-056F-44A2-9F1F-8B6E13B5F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94D93F-6EAC-C409-16E7-2B899189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C4CC-A007-41E0-8D18-E1E3C45D4C90}" type="datetime1">
              <a:rPr lang="fr-FR" smtClean="0"/>
              <a:t>14/03/2023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5768F1-39AB-DE4A-FF0B-BE5B7521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8B1B57-5E3F-4922-EE92-4E9BDE52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CAE7-356C-4EC1-9432-5169CDC035B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766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C3BEE960-780E-469C-80A5-28558F9FF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643" t="-13338" b="-1"/>
          <a:stretch/>
        </p:blipFill>
        <p:spPr>
          <a:xfrm rot="16200000">
            <a:off x="11197638" y="6460940"/>
            <a:ext cx="444144" cy="131820"/>
          </a:xfrm>
          <a:prstGeom prst="rect">
            <a:avLst/>
          </a:prstGeom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D7FACE0-0241-4EF6-8EB9-E8802F4B9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619" y="6381985"/>
            <a:ext cx="554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1F1CAE7-356C-4EC1-9432-5169CDC035B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122C1BE7-6E43-47B4-9754-7B547CCDA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1142" y="6381985"/>
            <a:ext cx="7512958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B328C21D-6FF6-47ED-A5B0-2330A16F4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079" y="6369576"/>
            <a:ext cx="14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B2C4CC-A007-41E0-8D18-E1E3C45D4C90}" type="datetime1">
              <a:rPr lang="fr-FR" smtClean="0"/>
              <a:t>14/03/2023</a:t>
            </a:fld>
            <a:endParaRPr lang="fr-FR" dirty="0"/>
          </a:p>
        </p:txBody>
      </p:sp>
      <p:sp>
        <p:nvSpPr>
          <p:cNvPr id="15" name="Espace réservé du titre 7">
            <a:extLst>
              <a:ext uri="{FF2B5EF4-FFF2-40B4-BE49-F238E27FC236}">
                <a16:creationId xmlns:a16="http://schemas.microsoft.com/office/drawing/2014/main" id="{4A72026E-2269-47D0-8940-F0EC638D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5"/>
            <a:ext cx="10515600" cy="9619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1" name="Graphique 15">
            <a:extLst>
              <a:ext uri="{FF2B5EF4-FFF2-40B4-BE49-F238E27FC236}">
                <a16:creationId xmlns:a16="http://schemas.microsoft.com/office/drawing/2014/main" id="{3C1C5326-8DA8-4ED0-888C-20C48F5A32D9}"/>
              </a:ext>
            </a:extLst>
          </p:cNvPr>
          <p:cNvSpPr/>
          <p:nvPr userDrawn="1"/>
        </p:nvSpPr>
        <p:spPr>
          <a:xfrm>
            <a:off x="0" y="98712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D46634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26591391-43AB-4EF2-93F0-2D890C456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842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E23803-6FD3-4521-A2C6-81C9742A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4435800" cy="53429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B585D15-CF82-429C-B136-86F71AFD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912"/>
            <a:ext cx="4435800" cy="72721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22E185-935D-463B-A42D-E5B67782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CAE7-356C-4EC1-9432-5169CDC035B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72ACFF0-EA62-4922-8122-F4AF4FAAB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643" t="-13338" b="-1"/>
          <a:stretch/>
        </p:blipFill>
        <p:spPr>
          <a:xfrm rot="16200000">
            <a:off x="11197638" y="6333124"/>
            <a:ext cx="444144" cy="13182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BF1CB34-9D98-41DA-8493-76DDB92771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09249" y="345056"/>
            <a:ext cx="5539596" cy="62742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66700" indent="-266700">
              <a:defRPr sz="2000"/>
            </a:lvl2pPr>
            <a:lvl3pPr marL="534988" indent="-268288">
              <a:defRPr sz="1800"/>
            </a:lvl3pPr>
            <a:lvl4pPr marL="801688" indent="-266700">
              <a:defRPr sz="1600"/>
            </a:lvl4pPr>
            <a:lvl5pPr marL="1077913" indent="-276225"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Graphique 15">
            <a:extLst>
              <a:ext uri="{FF2B5EF4-FFF2-40B4-BE49-F238E27FC236}">
                <a16:creationId xmlns:a16="http://schemas.microsoft.com/office/drawing/2014/main" id="{7812213B-BF12-476E-A622-107EBE174FA6}"/>
              </a:ext>
            </a:extLst>
          </p:cNvPr>
          <p:cNvSpPr/>
          <p:nvPr userDrawn="1"/>
        </p:nvSpPr>
        <p:spPr>
          <a:xfrm>
            <a:off x="0" y="98712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D46634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17775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F21E9-7140-4ED7-A1FB-7673EAB8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146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194648-5510-41E2-8FD0-75C531663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79511"/>
            <a:ext cx="10515600" cy="1411870"/>
          </a:xfrm>
        </p:spPr>
        <p:txBody>
          <a:bodyPr/>
          <a:lstStyle>
            <a:lvl1pPr marL="0" indent="0">
              <a:buNone/>
              <a:defRPr sz="2400">
                <a:solidFill>
                  <a:srgbClr val="4052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572A0C10-2496-4ABB-87B8-8B4F90D4E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643" t="-13338" b="-1"/>
          <a:stretch/>
        </p:blipFill>
        <p:spPr>
          <a:xfrm rot="16200000">
            <a:off x="11197638" y="6460940"/>
            <a:ext cx="444144" cy="131820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C4065AAB-7C64-486F-B15C-5813ED9E8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619" y="6381985"/>
            <a:ext cx="554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1F1CAE7-356C-4EC1-9432-5169CDC035B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B30CC349-5B9B-4FE8-A377-88C07BD9C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1142" y="6381985"/>
            <a:ext cx="7512958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37D1D925-55D4-491A-8B2B-53DA28732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079" y="6369576"/>
            <a:ext cx="14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B2C4CC-A007-41E0-8D18-E1E3C45D4C90}" type="datetime1">
              <a:rPr lang="fr-FR" smtClean="0"/>
              <a:t>14/03/2023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505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30A318-09F2-43B4-9EC4-5ED158F24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6013"/>
            <a:ext cx="5181600" cy="4689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2440AA-68A5-448E-9B47-CA87CBA4D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013"/>
            <a:ext cx="5181600" cy="4689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84CC39E-70B4-470D-B11B-AD259E441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643" t="-13338" b="-1"/>
          <a:stretch/>
        </p:blipFill>
        <p:spPr>
          <a:xfrm rot="16200000">
            <a:off x="11197638" y="6460940"/>
            <a:ext cx="444144" cy="131820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A807423D-2AB5-42D1-90CE-167719581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619" y="6381985"/>
            <a:ext cx="554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1F1CAE7-356C-4EC1-9432-5169CDC035B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4B63BCA-0373-4D3B-A96E-96682E8D0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1142" y="6381985"/>
            <a:ext cx="7512958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2511C7AA-2579-4896-B8DB-C9720476BF4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52079" y="6369576"/>
            <a:ext cx="14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B2C4CC-A007-41E0-8D18-E1E3C45D4C90}" type="datetime1">
              <a:rPr lang="fr-FR" smtClean="0"/>
              <a:t>14/03/2023</a:t>
            </a:fld>
            <a:endParaRPr lang="fr-FR" dirty="0"/>
          </a:p>
        </p:txBody>
      </p:sp>
      <p:sp>
        <p:nvSpPr>
          <p:cNvPr id="13" name="Graphique 15">
            <a:extLst>
              <a:ext uri="{FF2B5EF4-FFF2-40B4-BE49-F238E27FC236}">
                <a16:creationId xmlns:a16="http://schemas.microsoft.com/office/drawing/2014/main" id="{FFA88284-059B-45FF-B593-1E26BE67B6A2}"/>
              </a:ext>
            </a:extLst>
          </p:cNvPr>
          <p:cNvSpPr/>
          <p:nvPr userDrawn="1"/>
        </p:nvSpPr>
        <p:spPr>
          <a:xfrm>
            <a:off x="0" y="98712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D46634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Espace réservé du titre 7">
            <a:extLst>
              <a:ext uri="{FF2B5EF4-FFF2-40B4-BE49-F238E27FC236}">
                <a16:creationId xmlns:a16="http://schemas.microsoft.com/office/drawing/2014/main" id="{222C07A0-9D67-431F-A59B-FD4726C3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5"/>
            <a:ext cx="10515600" cy="9619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35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FDF-6711-47B0-877D-1F6214EB1CA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3569-9392-4064-9C54-452A952D6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617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A3926-C8DB-4E9A-8502-59E7FEE88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4056"/>
            <a:ext cx="5157787" cy="7576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14BC5A-6557-4132-9896-00831E91F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8348"/>
            <a:ext cx="5157787" cy="39378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F52EDE7-4498-4AEF-AC29-B1394DBB6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4056"/>
            <a:ext cx="5183188" cy="7576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D52A5E-0143-4B08-9AE0-3FD221EF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8348"/>
            <a:ext cx="5183188" cy="39378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562C2D-C351-4E4B-A36C-53994F6A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4793"/>
            <a:ext cx="1456113" cy="365125"/>
          </a:xfrm>
          <a:prstGeom prst="rect">
            <a:avLst/>
          </a:prstGeom>
        </p:spPr>
        <p:txBody>
          <a:bodyPr/>
          <a:lstStyle/>
          <a:p>
            <a:fld id="{B4D6A0A6-AFE5-402A-B167-15F02FE0A52C}" type="datetime1">
              <a:rPr lang="fr-FR" smtClean="0"/>
              <a:t>14/03/2023</a:t>
            </a:fld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74C8726F-697F-4DF9-8B68-EEEE4937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4792"/>
            <a:ext cx="554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1F1CAE7-356C-4EC1-9432-5169CDC035B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9CD53D56-B907-48B8-9143-26C1E7A2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39" y="6364791"/>
            <a:ext cx="7512958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titre 7">
            <a:extLst>
              <a:ext uri="{FF2B5EF4-FFF2-40B4-BE49-F238E27FC236}">
                <a16:creationId xmlns:a16="http://schemas.microsoft.com/office/drawing/2014/main" id="{58AB3E92-E09A-46E9-BD71-31C70AE7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5"/>
            <a:ext cx="10515600" cy="9619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84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460C0E-929C-499A-A1C3-DBAC54E1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241760"/>
            <a:ext cx="1456113" cy="365125"/>
          </a:xfrm>
          <a:prstGeom prst="rect">
            <a:avLst/>
          </a:prstGeom>
        </p:spPr>
        <p:txBody>
          <a:bodyPr/>
          <a:lstStyle/>
          <a:p>
            <a:fld id="{75EDCC8B-B4F7-4B9D-B78E-1FBDF096CC4A}" type="datetime1">
              <a:rPr lang="fr-FR" smtClean="0"/>
              <a:t>14/03/2023</a:t>
            </a:fld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673264D-AA5D-497F-ADD5-3FEFC0D67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620" y="6254169"/>
            <a:ext cx="554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1F1CAE7-356C-4EC1-9432-5169CDC035B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4A82219-3529-49F2-8D18-C39591EB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1142" y="6254169"/>
            <a:ext cx="7512958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titre 7">
            <a:extLst>
              <a:ext uri="{FF2B5EF4-FFF2-40B4-BE49-F238E27FC236}">
                <a16:creationId xmlns:a16="http://schemas.microsoft.com/office/drawing/2014/main" id="{7520AFBE-9736-4CAC-8D63-4776FC76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5"/>
            <a:ext cx="10515600" cy="9619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7668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0B963B-1019-4386-A0B4-07707972F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57633"/>
            <a:ext cx="6172200" cy="47004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719BC0-26EB-49E1-A926-A94BCC162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57633"/>
            <a:ext cx="3932237" cy="47097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C50DEC-4953-420E-B273-655E2087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C59E025-E277-4BF7-861E-427DCD057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619" y="6381985"/>
            <a:ext cx="554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1F1CAE7-356C-4EC1-9432-5169CDC035B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99338486-0661-4DBF-81E1-BA2F1726D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1142" y="6381985"/>
            <a:ext cx="7512958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3647AACE-8CEE-44D3-A67F-42B5FFF2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9576"/>
            <a:ext cx="14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B2C4CC-A007-41E0-8D18-E1E3C45D4C90}" type="datetime1">
              <a:rPr lang="fr-FR" smtClean="0"/>
              <a:t>14/03/2023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3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Dispositio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FE36EF-8F66-4835-A917-5C5CD631BC58}"/>
              </a:ext>
            </a:extLst>
          </p:cNvPr>
          <p:cNvSpPr/>
          <p:nvPr/>
        </p:nvSpPr>
        <p:spPr>
          <a:xfrm>
            <a:off x="0" y="0"/>
            <a:ext cx="404578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E83138-F44D-4801-8FD8-D7153802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298" y="485401"/>
            <a:ext cx="6967507" cy="2961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7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2" name="Espace réservé du contenu 3">
            <a:extLst>
              <a:ext uri="{FF2B5EF4-FFF2-40B4-BE49-F238E27FC236}">
                <a16:creationId xmlns:a16="http://schemas.microsoft.com/office/drawing/2014/main" id="{5BAB9842-5B89-47C0-8176-01574DCDA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9989" y="3624195"/>
            <a:ext cx="6967508" cy="2357131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Graphique 15">
            <a:extLst>
              <a:ext uri="{FF2B5EF4-FFF2-40B4-BE49-F238E27FC236}">
                <a16:creationId xmlns:a16="http://schemas.microsoft.com/office/drawing/2014/main" id="{2E6F8787-07AA-4BB0-B0BA-EB44BFF05036}"/>
              </a:ext>
            </a:extLst>
          </p:cNvPr>
          <p:cNvSpPr/>
          <p:nvPr/>
        </p:nvSpPr>
        <p:spPr>
          <a:xfrm>
            <a:off x="4711297" y="3503883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D46634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4B5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028986CE-C751-4009-BA84-1A877442A0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0175" y="4834270"/>
            <a:ext cx="2734455" cy="1503961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1B29934B-5927-4394-8BDD-AB6BAE5FB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8616" y="4348226"/>
            <a:ext cx="2231929" cy="2040816"/>
          </a:xfrm>
          <a:prstGeom prst="rect">
            <a:avLst/>
          </a:prstGeom>
        </p:spPr>
      </p:pic>
      <p:pic>
        <p:nvPicPr>
          <p:cNvPr id="5" name="Image 4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id="{C01379A6-FDFC-6E2A-ED83-7324843EC4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1" y="468958"/>
            <a:ext cx="33242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5995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FDF-6711-47B0-877D-1F6214EB1CA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3569-9392-4064-9C54-452A952D6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38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FDF-6711-47B0-877D-1F6214EB1CA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3569-9392-4064-9C54-452A952D6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27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FDF-6711-47B0-877D-1F6214EB1CA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3569-9392-4064-9C54-452A952D6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1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FDF-6711-47B0-877D-1F6214EB1CA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3569-9392-4064-9C54-452A952D6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25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FDF-6711-47B0-877D-1F6214EB1CA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3569-9392-4064-9C54-452A952D6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97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FDF-6711-47B0-877D-1F6214EB1CA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3569-9392-4064-9C54-452A952D6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87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FDF-6711-47B0-877D-1F6214EB1CA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3569-9392-4064-9C54-452A952D6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16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06FDF-6711-47B0-877D-1F6214EB1CA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63569-9392-4064-9C54-452A952D6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2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14">
            <a:extLst>
              <a:ext uri="{FF2B5EF4-FFF2-40B4-BE49-F238E27FC236}">
                <a16:creationId xmlns:a16="http://schemas.microsoft.com/office/drawing/2014/main" id="{A8A41DEA-D658-4A0A-A55C-8ACDEEBFA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66643" t="-13338" b="-1"/>
          <a:stretch/>
        </p:blipFill>
        <p:spPr>
          <a:xfrm rot="16200000">
            <a:off x="11197638" y="6460940"/>
            <a:ext cx="444144" cy="13182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FC11A4-AA44-432C-80AF-6C5051EA2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3500"/>
            <a:ext cx="10515600" cy="484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3004D407-FEE4-4CF9-96BB-953264044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619" y="6381985"/>
            <a:ext cx="554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1F1CAE7-356C-4EC1-9432-5169CDC035B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Graphique 15">
            <a:extLst>
              <a:ext uri="{FF2B5EF4-FFF2-40B4-BE49-F238E27FC236}">
                <a16:creationId xmlns:a16="http://schemas.microsoft.com/office/drawing/2014/main" id="{C3A26384-D293-4A88-823C-1D4280A38AE2}"/>
              </a:ext>
            </a:extLst>
          </p:cNvPr>
          <p:cNvSpPr/>
          <p:nvPr userDrawn="1"/>
        </p:nvSpPr>
        <p:spPr>
          <a:xfrm>
            <a:off x="0" y="98712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D46634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50D68A09-8976-42CD-B0CC-97D2E144D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1142" y="6381985"/>
            <a:ext cx="7512958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6AC6C415-F9D6-462A-8A5D-089317A5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5"/>
            <a:ext cx="10515600" cy="9619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9E249456-15B9-4028-A67B-40A503A08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079" y="6369576"/>
            <a:ext cx="14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B2C4CC-A007-41E0-8D18-E1E3C45D4C90}" type="datetime1">
              <a:rPr lang="fr-FR" smtClean="0"/>
              <a:t>14/03/2023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34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a.beaumont@ococ.f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a.roquefort@ococ.fr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51"/>
          <p:cNvSpPr txBox="1"/>
          <p:nvPr/>
        </p:nvSpPr>
        <p:spPr>
          <a:xfrm>
            <a:off x="75501" y="1997027"/>
            <a:ext cx="12192000" cy="1355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fr-F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  <a:sym typeface="Roboto"/>
              </a:rPr>
              <a:t>Comité de pilotage de l’expérimentation</a:t>
            </a:r>
          </a:p>
          <a:p>
            <a:pPr lvl="0" algn="ctr">
              <a:lnSpc>
                <a:spcPct val="150000"/>
              </a:lnSpc>
              <a:buSzPct val="25000"/>
            </a:pPr>
            <a:r>
              <a:rPr lang="fr-F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  <a:sym typeface="Roboto"/>
              </a:rPr>
              <a:t>“Un chez-soi d’abord jeunes”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07892"/>
            <a:ext cx="12192000" cy="350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Grande Arche – paroi Sud, 5</a:t>
            </a:r>
            <a:r>
              <a:rPr lang="fr-FR" sz="1200" baseline="30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ème</a:t>
            </a:r>
            <a:r>
              <a:rPr lang="fr-FR" sz="12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étage – 92 055 LA DÉFENSE </a:t>
            </a:r>
            <a:r>
              <a:rPr lang="fr-FR" sz="1200" dirty="0" smtClean="0">
                <a:solidFill>
                  <a:srgbClr val="94D2E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fr-FR" sz="12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contact.dihal@developpement-durable.gouv.fr </a:t>
            </a:r>
            <a:r>
              <a:rPr lang="fr-FR" sz="1200" dirty="0" smtClean="0">
                <a:solidFill>
                  <a:srgbClr val="94D2E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fr-FR" sz="12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DIHAL.GOUV.FR	</a:t>
            </a:r>
            <a:endParaRPr lang="fr-FR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Shape 251"/>
          <p:cNvSpPr txBox="1"/>
          <p:nvPr/>
        </p:nvSpPr>
        <p:spPr>
          <a:xfrm>
            <a:off x="1459523" y="5508193"/>
            <a:ext cx="9363808" cy="21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  <a:sym typeface="Roboto"/>
              </a:rPr>
              <a:t>Le vendredi 10 mars 2023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00" y="150337"/>
            <a:ext cx="1773238" cy="10429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60;p1" descr="16fa422fdcda04ed84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4287" y="3754357"/>
            <a:ext cx="1634279" cy="1361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2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720754" y="123132"/>
            <a:ext cx="10373709" cy="584735"/>
          </a:xfrm>
          <a:prstGeom prst="rect">
            <a:avLst/>
          </a:prstGeom>
          <a:solidFill>
            <a:srgbClr val="5CBCAE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fr-FR" sz="3200" b="1" u="sng" dirty="0">
                <a:solidFill>
                  <a:schemeClr val="lt1"/>
                </a:solidFill>
                <a:latin typeface="Trebuchet MS"/>
                <a:sym typeface="Trebuchet MS"/>
              </a:rPr>
              <a:t>Accompagner et maintenir l'entrée vers les soins</a:t>
            </a:r>
            <a:endParaRPr lang="fr-FR" sz="3200" dirty="0">
              <a:solidFill>
                <a:schemeClr val="lt1"/>
              </a:solidFill>
              <a:cs typeface="Calibri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760417" y="982876"/>
            <a:ext cx="10334046" cy="5997891"/>
            <a:chOff x="0" y="0"/>
            <a:chExt cx="10334046" cy="4289126"/>
          </a:xfrm>
        </p:grpSpPr>
        <p:sp>
          <p:nvSpPr>
            <p:cNvPr id="83" name="Google Shape;83;p3"/>
            <p:cNvSpPr/>
            <p:nvPr/>
          </p:nvSpPr>
          <p:spPr>
            <a:xfrm rot="5400000">
              <a:off x="6043600" y="-2335267"/>
              <a:ext cx="1954644" cy="662623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FCA">
                <a:alpha val="89803"/>
              </a:srgbClr>
            </a:solidFill>
            <a:ln w="19050" cap="rnd" cmpd="sng">
              <a:solidFill>
                <a:srgbClr val="CF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3707807" y="95944"/>
              <a:ext cx="6530812" cy="1763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Trebuchet MS" panose="020B0603020202020204" pitchFamily="34" charset="0"/>
                </a:rPr>
                <a:t>Un temps pour l’accès au soins (déni, va et viens)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fr-FR" sz="1600" dirty="0">
                <a:latin typeface="Trebuchet MS" panose="020B060302020202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Trebuchet MS" panose="020B0603020202020204" pitchFamily="34" charset="0"/>
                </a:rPr>
                <a:t>Education thérapeutique et prévention (veille)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fr-FR" sz="1600" dirty="0">
                <a:latin typeface="Trebuchet MS" panose="020B060302020202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Trebuchet MS" panose="020B0603020202020204" pitchFamily="34" charset="0"/>
                </a:rPr>
                <a:t>La protection du parcours de soins, travail avec les partenaires et l’évolution de la maladie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fr-FR" sz="1600" dirty="0">
                <a:latin typeface="Trebuchet MS" panose="020B060302020202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Trebuchet MS" panose="020B0603020202020204" pitchFamily="34" charset="0"/>
                </a:rPr>
                <a:t>Travail dans l’urgence</a:t>
              </a: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45" y="0"/>
              <a:ext cx="3705724" cy="206063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 txBox="1"/>
            <p:nvPr/>
          </p:nvSpPr>
          <p:spPr>
            <a:xfrm>
              <a:off x="101637" y="100592"/>
              <a:ext cx="3504540" cy="185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orbel"/>
                <a:buNone/>
              </a:pPr>
              <a:r>
                <a:rPr lang="fr-FR" sz="4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Toulouse</a:t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rot="5400000">
              <a:off x="6062048" y="-230503"/>
              <a:ext cx="1931821" cy="66121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5E6C8">
                <a:alpha val="89803"/>
              </a:srgbClr>
            </a:solidFill>
            <a:ln w="19050" cap="rnd" cmpd="sng">
              <a:solidFill>
                <a:srgbClr val="F5E6C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3693117" y="2000176"/>
              <a:ext cx="6517870" cy="228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spcBef>
                  <a:spcPts val="210"/>
                </a:spcBef>
                <a:buClr>
                  <a:schemeClr val="dk1"/>
                </a:buClr>
                <a:buSzPts val="1400"/>
                <a:buFont typeface="Trebuchet MS"/>
                <a:buChar char="•"/>
              </a:pPr>
              <a:r>
                <a:rPr lang="fr-FR" dirty="0">
                  <a:solidFill>
                    <a:schemeClr val="dk1"/>
                  </a:solidFill>
                  <a:latin typeface="Trebuchet MS"/>
                </a:rPr>
                <a:t> </a:t>
              </a:r>
              <a:r>
                <a:rPr lang="fr-FR" sz="1600" dirty="0">
                  <a:solidFill>
                    <a:schemeClr val="dk1"/>
                  </a:solidFill>
                  <a:latin typeface="Trebuchet MS"/>
                </a:rPr>
                <a:t>Un parcours en santé plus précoce et déjà débuté :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210"/>
                </a:spcBef>
                <a:buClr>
                  <a:srgbClr val="000000"/>
                </a:buClr>
                <a:buSzPts val="1400"/>
                <a:buFont typeface="Calibri"/>
                <a:buChar char="-"/>
              </a:pPr>
              <a:r>
                <a:rPr lang="fr-FR" sz="1400" i="1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Découverte de soi et des acteurs du soin</a:t>
              </a:r>
              <a:endParaRPr lang="fr-FR" sz="140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210"/>
                </a:spcBef>
                <a:buClr>
                  <a:srgbClr val="000000"/>
                </a:buClr>
                <a:buSzPts val="1400"/>
                <a:buFont typeface="Calibri"/>
                <a:buChar char="-"/>
              </a:pPr>
              <a:r>
                <a:rPr lang="fr-FR" sz="1400" i="1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Stabilisation des troubles -&gt; inclusion sociale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210"/>
                </a:spcBef>
                <a:buClr>
                  <a:srgbClr val="000000"/>
                </a:buClr>
                <a:buSzPts val="1400"/>
                <a:buFont typeface="Calibri"/>
                <a:buChar char="-"/>
              </a:pPr>
              <a:r>
                <a:rPr lang="fr-FR" sz="1400" i="1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Accès aux outils du rétablissement en santé mentale.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210"/>
                </a:spcBef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Acceptation et apprentissage des troubles.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210"/>
                </a:spcBef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Haut niveau de complexité des situations.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210"/>
                </a:spcBef>
                <a:buClr>
                  <a:srgbClr val="000000"/>
                </a:buClr>
                <a:buSzPts val="1400"/>
                <a:buFont typeface="Arial"/>
                <a:buChar char="•"/>
              </a:pPr>
              <a:endParaRPr lang="fr-FR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210"/>
                </a:spcBef>
                <a:buClr>
                  <a:srgbClr val="000000"/>
                </a:buClr>
                <a:buSzPts val="1400"/>
                <a:buFont typeface="Wingdings"/>
                <a:buChar char="Ø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Plaidoyer sur le rétablissement à poursuivre. Offre de soin variable selon le secteur.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210"/>
                </a:spcBef>
                <a:buClr>
                  <a:srgbClr val="000000"/>
                </a:buClr>
                <a:buSzPts val="1400"/>
                <a:buFont typeface="Wingdings"/>
                <a:buChar char="Ø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Déficience mentale 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210"/>
                </a:spcBef>
                <a:buClr>
                  <a:srgbClr val="000000"/>
                </a:buClr>
                <a:buSzPts val="1400"/>
                <a:buFont typeface="Wingdings"/>
                <a:buChar char="Ø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Entrées ou confirmations des troubles sévères majeurs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210"/>
                </a:spcBef>
                <a:buClr>
                  <a:srgbClr val="000000"/>
                </a:buClr>
                <a:buSzPts val="1400"/>
                <a:buFont typeface="Wingdings"/>
                <a:buChar char="Ø"/>
              </a:pPr>
              <a:endParaRPr lang="fr-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2087333"/>
              <a:ext cx="3716623" cy="1836000"/>
            </a:xfrm>
            <a:prstGeom prst="roundRect">
              <a:avLst>
                <a:gd name="adj" fmla="val 16667"/>
              </a:avLst>
            </a:prstGeom>
            <a:solidFill>
              <a:srgbClr val="6D91A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 txBox="1"/>
            <p:nvPr/>
          </p:nvSpPr>
          <p:spPr>
            <a:xfrm>
              <a:off x="89626" y="2176959"/>
              <a:ext cx="3537371" cy="1656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orbel"/>
                <a:buNone/>
              </a:pPr>
              <a:r>
                <a:rPr lang="fr-FR" sz="4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Lille</a:t>
              </a:r>
              <a:endParaRPr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01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B3069A-5A98-B27A-9765-1672BA6A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30F6D-3C97-BC79-4451-0E1E9E874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buFont typeface="Wingdings" panose="020B0604020202020204" pitchFamily="34" charset="0"/>
              <a:buChar char="§"/>
            </a:pPr>
            <a:r>
              <a:rPr lang="fr-FR" dirty="0">
                <a:cs typeface="Calibri"/>
              </a:rPr>
              <a:t>Présentes chez l'ensemble des personnes accompagnées</a:t>
            </a:r>
          </a:p>
          <a:p>
            <a:pPr marL="457200" indent="-457200">
              <a:buFont typeface="Wingdings" panose="020B0604020202020204" pitchFamily="34" charset="0"/>
              <a:buChar char="§"/>
            </a:pPr>
            <a:r>
              <a:rPr lang="fr-FR" dirty="0">
                <a:cs typeface="Calibri"/>
              </a:rPr>
              <a:t>Syndromes de stress psycho-traumatiques complexes. Dès l'enfance. </a:t>
            </a:r>
          </a:p>
          <a:p>
            <a:pPr marL="457200" indent="-457200">
              <a:buFont typeface="Wingdings" panose="020B0604020202020204" pitchFamily="34" charset="0"/>
              <a:buChar char="§"/>
            </a:pPr>
            <a:r>
              <a:rPr lang="fr-FR" dirty="0">
                <a:cs typeface="Calibri"/>
              </a:rPr>
              <a:t>UCSDJ = création de conditions de stabilité : identification et expression des difficultés vécues.</a:t>
            </a:r>
          </a:p>
          <a:p>
            <a:pPr marL="457200" indent="-457200">
              <a:buFont typeface="Wingdings" panose="020B0604020202020204" pitchFamily="34" charset="0"/>
              <a:buChar char="§"/>
            </a:pPr>
            <a:r>
              <a:rPr lang="fr-FR" dirty="0">
                <a:cs typeface="Calibri"/>
              </a:rPr>
              <a:t>Pas/peu d'accès à des modalités de soins techniques adaptées.</a:t>
            </a:r>
          </a:p>
          <a:p>
            <a:pPr>
              <a:buFont typeface="Wingdings" panose="020B0604020202020204" pitchFamily="34" charset="0"/>
              <a:buChar char="§"/>
            </a:pPr>
            <a:endParaRPr lang="fr-FR" dirty="0"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fr-FR" dirty="0">
                <a:cs typeface="Calibri"/>
              </a:rPr>
              <a:t> Monter en compétences : formations à suivre pour professionnels UCSD-J.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r-FR" dirty="0">
                <a:cs typeface="Calibri"/>
              </a:rPr>
              <a:t> Développer les liens avec le Centre National de Ressources et de </a:t>
            </a:r>
            <a:r>
              <a:rPr lang="fr-FR">
                <a:cs typeface="Calibri"/>
              </a:rPr>
              <a:t>Résilience et les spécialistes locaux.</a:t>
            </a:r>
          </a:p>
        </p:txBody>
      </p:sp>
      <p:sp>
        <p:nvSpPr>
          <p:cNvPr id="5" name="Google Shape;81;p3">
            <a:extLst>
              <a:ext uri="{FF2B5EF4-FFF2-40B4-BE49-F238E27FC236}">
                <a16:creationId xmlns:a16="http://schemas.microsoft.com/office/drawing/2014/main" id="{14392449-00A9-9092-7329-437B18782028}"/>
              </a:ext>
            </a:extLst>
          </p:cNvPr>
          <p:cNvSpPr txBox="1"/>
          <p:nvPr/>
        </p:nvSpPr>
        <p:spPr>
          <a:xfrm>
            <a:off x="831367" y="417581"/>
            <a:ext cx="10533483" cy="1200288"/>
          </a:xfrm>
          <a:prstGeom prst="rect">
            <a:avLst/>
          </a:prstGeom>
          <a:solidFill>
            <a:srgbClr val="5CBCAE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fr-FR" sz="3600" b="1" u="sng" dirty="0">
                <a:solidFill>
                  <a:schemeClr val="lt1"/>
                </a:solidFill>
                <a:latin typeface="Trebuchet MS"/>
                <a:sym typeface="Trebuchet MS"/>
              </a:rPr>
              <a:t>Accompagner les séquelles </a:t>
            </a:r>
            <a:endParaRPr lang="fr-FR" sz="3600" dirty="0" err="1">
              <a:solidFill>
                <a:schemeClr val="lt1"/>
              </a:solidFill>
              <a:latin typeface="Calibri"/>
              <a:cs typeface="Calibri"/>
              <a:sym typeface="Trebuchet MS"/>
            </a:endParaRPr>
          </a:p>
          <a:p>
            <a:pPr algn="ctr"/>
            <a:r>
              <a:rPr lang="fr-FR" sz="3600" b="1" u="sng" dirty="0">
                <a:solidFill>
                  <a:schemeClr val="lt1"/>
                </a:solidFill>
                <a:latin typeface="Trebuchet MS"/>
                <a:sym typeface="Trebuchet MS"/>
              </a:rPr>
              <a:t>de psycho-traumatismes</a:t>
            </a:r>
            <a:endParaRPr lang="fr-FR" sz="3600" dirty="0">
              <a:solidFill>
                <a:schemeClr val="l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19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1003431" y="61265"/>
            <a:ext cx="10189355" cy="1077178"/>
          </a:xfrm>
          <a:prstGeom prst="rect">
            <a:avLst/>
          </a:prstGeom>
          <a:solidFill>
            <a:srgbClr val="5CBCAE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fr-FR" sz="3200" b="1" u="sng" dirty="0">
                <a:solidFill>
                  <a:schemeClr val="lt1"/>
                </a:solidFill>
                <a:latin typeface="Trebuchet MS"/>
                <a:sym typeface="Trebuchet MS"/>
              </a:rPr>
              <a:t>Co-construire un parcours adapté vers l'emploi et la formation</a:t>
            </a:r>
            <a:endParaRPr lang="fr-FR" sz="3200" dirty="0">
              <a:solidFill>
                <a:schemeClr val="lt1"/>
              </a:solidFill>
              <a:cs typeface="Calibri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782205" y="1210473"/>
            <a:ext cx="10373709" cy="5653016"/>
            <a:chOff x="0" y="0"/>
            <a:chExt cx="10373709" cy="4042503"/>
          </a:xfrm>
        </p:grpSpPr>
        <p:sp>
          <p:nvSpPr>
            <p:cNvPr id="87" name="Google Shape;87;p3"/>
            <p:cNvSpPr/>
            <p:nvPr/>
          </p:nvSpPr>
          <p:spPr>
            <a:xfrm rot="5400000">
              <a:off x="6046945" y="-229494"/>
              <a:ext cx="1931821" cy="66121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5E6C8">
                <a:alpha val="89803"/>
              </a:srgbClr>
            </a:solidFill>
            <a:ln w="19050" cap="rnd" cmpd="sng">
              <a:solidFill>
                <a:srgbClr val="F5E6C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5400000">
              <a:off x="6043600" y="-2335267"/>
              <a:ext cx="1954644" cy="662623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FCA">
                <a:alpha val="89803"/>
              </a:srgbClr>
            </a:solidFill>
            <a:ln w="19050" cap="rnd" cmpd="sng">
              <a:solidFill>
                <a:srgbClr val="CF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3842897" y="2087333"/>
              <a:ext cx="6530812" cy="1763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1800" dirty="0">
                  <a:latin typeface="Trebuchet MS" panose="020B0603020202020204" pitchFamily="34" charset="0"/>
                </a:rPr>
                <a:t>Des parcours singuliers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fr-FR" sz="1800" dirty="0">
                <a:latin typeface="Trebuchet MS" panose="020B060302020202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1800" dirty="0">
                  <a:latin typeface="Trebuchet MS" panose="020B0603020202020204" pitchFamily="34" charset="0"/>
                </a:rPr>
                <a:t>L’accès au droit commun et la construction partenariale : droit commun, chantiers, </a:t>
              </a:r>
              <a:r>
                <a:rPr lang="fr-FR" sz="1800" dirty="0" err="1">
                  <a:latin typeface="Trebuchet MS" panose="020B0603020202020204" pitchFamily="34" charset="0"/>
                </a:rPr>
                <a:t>Tapaj</a:t>
              </a:r>
              <a:r>
                <a:rPr lang="fr-FR" sz="1800" dirty="0">
                  <a:latin typeface="Trebuchet MS" panose="020B0603020202020204" pitchFamily="34" charset="0"/>
                </a:rPr>
                <a:t>, mission locale, école de la seconde chance, cours particuliers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fr-FR" sz="1800" dirty="0">
                <a:latin typeface="Trebuchet MS" panose="020B060302020202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1800" dirty="0">
                  <a:latin typeface="Trebuchet MS" panose="020B0603020202020204" pitchFamily="34" charset="0"/>
                </a:rPr>
                <a:t>Le vas et viens</a:t>
              </a:r>
              <a:endParaRPr lang="fr-FR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45" y="0"/>
              <a:ext cx="3705724" cy="206063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 txBox="1"/>
            <p:nvPr/>
          </p:nvSpPr>
          <p:spPr>
            <a:xfrm>
              <a:off x="101637" y="100592"/>
              <a:ext cx="3504540" cy="185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orbel"/>
                <a:buNone/>
              </a:pPr>
              <a:r>
                <a:rPr lang="fr-FR" sz="40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Lille</a:t>
              </a:r>
              <a:endParaRPr sz="4000" dirty="0"/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3716623" y="106491"/>
              <a:ext cx="6517870" cy="1927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fr-FR" dirty="0">
                  <a:solidFill>
                    <a:schemeClr val="dk1"/>
                  </a:solidFill>
                  <a:latin typeface="Trebuchet MS"/>
                </a:rPr>
                <a:t>Motivation forte à l'accès à la formation et l'emploi.</a:t>
              </a:r>
              <a:endParaRPr lang="fr-FR" sz="1800" dirty="0">
                <a:solidFill>
                  <a:schemeClr val="dk1"/>
                </a:solidFill>
                <a:latin typeface="Trebuchet MS"/>
              </a:endParaRPr>
            </a:p>
            <a:p>
              <a:pPr marL="171450" lvl="1" indent="-171450">
                <a:lnSpc>
                  <a:spcPct val="90000"/>
                </a:lnSpc>
                <a:buClr>
                  <a:srgbClr val="000000"/>
                </a:buClr>
                <a:buSzPts val="1800"/>
                <a:buFont typeface="Trebuchet MS"/>
                <a:buChar char="•"/>
              </a:pPr>
              <a:r>
                <a:rPr lang="fr-FR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Ressources des personnes pour obtenir formations et emplois.</a:t>
              </a:r>
            </a:p>
            <a:p>
              <a:pPr marL="171450" lvl="1" indent="-171450">
                <a:lnSpc>
                  <a:spcPct val="90000"/>
                </a:lnSpc>
                <a:buClr>
                  <a:srgbClr val="000000"/>
                </a:buClr>
                <a:buSzPts val="1800"/>
                <a:buFont typeface="Trebuchet MS"/>
                <a:buChar char="•"/>
              </a:pPr>
              <a:r>
                <a:rPr lang="fr-FR" sz="180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Partenaires : mission locales, centres de formations, entreprises d’insertion, …</a:t>
              </a:r>
            </a:p>
            <a:p>
              <a:pPr marL="0" lvl="1">
                <a:lnSpc>
                  <a:spcPct val="90000"/>
                </a:lnSpc>
                <a:buClr>
                  <a:srgbClr val="000000"/>
                </a:buClr>
                <a:buSzPts val="1800"/>
              </a:pPr>
              <a:endParaRPr lang="fr-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  <a:p>
              <a:pPr marL="285750" lvl="1" indent="-285750">
                <a:lnSpc>
                  <a:spcPct val="90000"/>
                </a:lnSpc>
                <a:buClr>
                  <a:srgbClr val="000000"/>
                </a:buClr>
                <a:buSzPts val="1800"/>
                <a:buFont typeface="Wingdings"/>
                <a:buChar char="Ø"/>
              </a:pPr>
              <a:r>
                <a:rPr lang="fr-FR" dirty="0">
                  <a:solidFill>
                    <a:schemeClr val="dk1"/>
                  </a:solidFill>
                  <a:latin typeface="Trebuchet MS"/>
                  <a:ea typeface="+mn-lt"/>
                  <a:cs typeface="+mn-lt"/>
                </a:rPr>
                <a:t>Parcours spécifiques à créer pour réduire l'écart entre la motivation exprimée à l'accès à l'emploi effectif.</a:t>
              </a:r>
              <a:endParaRPr lang="en-US" dirty="0">
                <a:solidFill>
                  <a:schemeClr val="dk1"/>
                </a:solidFill>
                <a:ea typeface="+mn-lt"/>
                <a:cs typeface="+mn-lt"/>
              </a:endParaRPr>
            </a:p>
            <a:p>
              <a:pPr marL="285750" lvl="1" indent="-285750">
                <a:lnSpc>
                  <a:spcPct val="90000"/>
                </a:lnSpc>
                <a:buClr>
                  <a:srgbClr val="000000"/>
                </a:buClr>
                <a:buSzPts val="1800"/>
                <a:buFont typeface="Wingdings"/>
                <a:buChar char="Ø"/>
              </a:pPr>
              <a:r>
                <a:rPr lang="fr-FR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Partenaires existants ou souhaités :</a:t>
              </a:r>
              <a:endParaRPr lang="fr-FR" dirty="0">
                <a:solidFill>
                  <a:schemeClr val="dk1"/>
                </a:solidFill>
              </a:endParaRPr>
            </a:p>
            <a:p>
              <a:pPr marL="0" lvl="1">
                <a:lnSpc>
                  <a:spcPct val="90000"/>
                </a:lnSpc>
                <a:buClr>
                  <a:srgbClr val="000000"/>
                </a:buClr>
                <a:buSzPts val="1800"/>
              </a:pPr>
              <a:r>
                <a:rPr lang="fr-FR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    Club House, </a:t>
              </a:r>
              <a:r>
                <a:rPr lang="fr-FR" dirty="0" err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Working</a:t>
              </a:r>
              <a:r>
                <a:rPr lang="fr-FR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 First</a:t>
              </a:r>
              <a:endParaRPr lang="fr-FR" dirty="0">
                <a:solidFill>
                  <a:schemeClr val="dk1"/>
                </a:solidFill>
                <a:cs typeface="Calibri"/>
              </a:endParaRPr>
            </a:p>
            <a:p>
              <a:pPr marL="171450" lvl="1" indent="-57150">
                <a:lnSpc>
                  <a:spcPct val="90000"/>
                </a:lnSpc>
                <a:spcBef>
                  <a:spcPts val="180"/>
                </a:spcBef>
                <a:buClr>
                  <a:schemeClr val="dk1"/>
                </a:buClr>
                <a:buSzPts val="1800"/>
              </a:pPr>
              <a:endParaRPr lang="fr-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2087333"/>
              <a:ext cx="3716623" cy="1836000"/>
            </a:xfrm>
            <a:prstGeom prst="roundRect">
              <a:avLst>
                <a:gd name="adj" fmla="val 16667"/>
              </a:avLst>
            </a:prstGeom>
            <a:solidFill>
              <a:srgbClr val="6D91A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 txBox="1"/>
            <p:nvPr/>
          </p:nvSpPr>
          <p:spPr>
            <a:xfrm>
              <a:off x="89626" y="2176959"/>
              <a:ext cx="3537371" cy="1656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4000"/>
              </a:pPr>
              <a:endParaRPr lang="fr-FR" sz="4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4000"/>
              </a:pPr>
              <a:r>
                <a:rPr lang="fr-FR" sz="40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Toulouse</a:t>
              </a:r>
              <a:endParaRPr lang="fr-FR" sz="40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orbel"/>
                <a:buNone/>
              </a:pPr>
              <a:endParaRPr sz="4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46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720754" y="61575"/>
            <a:ext cx="10373709" cy="707846"/>
          </a:xfrm>
          <a:prstGeom prst="rect">
            <a:avLst/>
          </a:prstGeom>
          <a:solidFill>
            <a:srgbClr val="5CBCAE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fr-FR" sz="4000" b="1" u="sng" dirty="0">
                <a:solidFill>
                  <a:schemeClr val="lt1"/>
                </a:solidFill>
                <a:latin typeface="Trebuchet MS"/>
                <a:sym typeface="Trebuchet MS"/>
              </a:rPr>
              <a:t>Accompagner à la prévention des risques</a:t>
            </a:r>
            <a:endParaRPr lang="fr-FR" sz="4000">
              <a:solidFill>
                <a:schemeClr val="lt1"/>
              </a:solidFill>
              <a:cs typeface="Calibri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760417" y="982876"/>
            <a:ext cx="10569529" cy="5651604"/>
            <a:chOff x="0" y="0"/>
            <a:chExt cx="10569529" cy="4041494"/>
          </a:xfrm>
        </p:grpSpPr>
        <p:sp>
          <p:nvSpPr>
            <p:cNvPr id="83" name="Google Shape;83;p3"/>
            <p:cNvSpPr/>
            <p:nvPr/>
          </p:nvSpPr>
          <p:spPr>
            <a:xfrm rot="5400000">
              <a:off x="6043600" y="-2335267"/>
              <a:ext cx="1954644" cy="662623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FCA">
                <a:alpha val="89803"/>
              </a:srgbClr>
            </a:solidFill>
            <a:ln w="19050" cap="rnd" cmpd="sng">
              <a:solidFill>
                <a:srgbClr val="CF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4038717" y="100592"/>
              <a:ext cx="6530812" cy="1763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fr-FR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Conduites additives 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endParaRPr lang="fr-FR" sz="1600"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fr-FR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Polytoxicomanie: Différence des parcours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endParaRPr lang="fr-FR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fr-FR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Frein majeur au projet logement (squat, détérioration, pas d’entretien des appartements)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chemeClr val="dk1"/>
                </a:buClr>
                <a:buSzPts val="1600"/>
                <a:buFont typeface="Trebuchet MS"/>
                <a:buChar char="•"/>
              </a:pPr>
              <a:endParaRPr lang="fr-FR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fr-FR" sz="1600" dirty="0">
                  <a:latin typeface="Trebuchet MS" panose="020B0603020202020204" pitchFamily="34" charset="0"/>
                </a:rPr>
                <a:t>La RDRD et la prévention au quotidien</a:t>
              </a: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45" y="0"/>
              <a:ext cx="3705724" cy="206063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 txBox="1"/>
            <p:nvPr/>
          </p:nvSpPr>
          <p:spPr>
            <a:xfrm>
              <a:off x="101637" y="100592"/>
              <a:ext cx="3504540" cy="185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orbel"/>
                <a:buNone/>
              </a:pPr>
              <a:r>
                <a:rPr lang="fr-FR" sz="4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Toulouse</a:t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rot="5400000">
              <a:off x="6062048" y="-230503"/>
              <a:ext cx="1931821" cy="66121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5E6C8">
                <a:alpha val="89803"/>
              </a:srgbClr>
            </a:solidFill>
            <a:ln w="19050" cap="rnd" cmpd="sng">
              <a:solidFill>
                <a:srgbClr val="F5E6C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3721872" y="1957888"/>
              <a:ext cx="6517870" cy="198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spcBef>
                  <a:spcPts val="270"/>
                </a:spcBef>
                <a:buClr>
                  <a:schemeClr val="dk1"/>
                </a:buClr>
                <a:buSzPts val="1600"/>
                <a:buFont typeface="Trebuchet MS"/>
                <a:buChar char="•"/>
              </a:pPr>
              <a:endParaRPr lang="fr-FR" sz="1600" dirty="0">
                <a:solidFill>
                  <a:schemeClr val="dk1"/>
                </a:solidFill>
                <a:latin typeface="Trebuchet MS"/>
                <a:sym typeface="Trebuchet MS"/>
              </a:endParaRPr>
            </a:p>
            <a:p>
              <a:pPr marL="171450" lvl="1" indent="-171450">
                <a:lnSpc>
                  <a:spcPct val="90000"/>
                </a:lnSpc>
                <a:spcBef>
                  <a:spcPts val="270"/>
                </a:spcBef>
                <a:buClr>
                  <a:srgbClr val="000000"/>
                </a:buClr>
                <a:buSzPts val="1600"/>
                <a:buFont typeface="Trebuchet MS"/>
                <a:buChar char="•"/>
              </a:pPr>
              <a:endParaRPr lang="fr-FR" sz="1600" dirty="0">
                <a:solidFill>
                  <a:schemeClr val="dk1"/>
                </a:solidFill>
                <a:latin typeface="Trebuchet MS"/>
                <a:sym typeface="Trebuchet MS"/>
              </a:endParaRPr>
            </a:p>
            <a:p>
              <a:pPr marL="171450" lvl="1" indent="-171450">
                <a:lnSpc>
                  <a:spcPct val="90000"/>
                </a:lnSpc>
                <a:spcBef>
                  <a:spcPts val="270"/>
                </a:spcBef>
                <a:buClr>
                  <a:srgbClr val="000000"/>
                </a:buClr>
                <a:buSzPts val="1600"/>
                <a:buFont typeface="Trebuchet MS"/>
                <a:buChar char="•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sym typeface="Trebuchet MS"/>
                </a:rPr>
                <a:t>Prévention dans les différents domaines de vie : santé, vie affective et sexuelle, logement, consommations, …</a:t>
              </a:r>
              <a:endParaRPr lang="fr-FR" sz="1600">
                <a:solidFill>
                  <a:schemeClr val="dk1"/>
                </a:solidFill>
                <a:cs typeface="Calibri"/>
              </a:endParaRPr>
            </a:p>
            <a:p>
              <a:pPr marL="171450" lvl="1" indent="-171450">
                <a:lnSpc>
                  <a:spcPct val="90000"/>
                </a:lnSpc>
                <a:spcBef>
                  <a:spcPts val="270"/>
                </a:spcBef>
                <a:buClr>
                  <a:srgbClr val="000000"/>
                </a:buClr>
                <a:buSzPts val="1600"/>
                <a:buFont typeface="Trebuchet MS"/>
                <a:buChar char="•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Problématiques de consommations émergeant au fil de l'accompagnement : tabac, alcool, cannabis.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70"/>
                </a:spcBef>
                <a:buClr>
                  <a:srgbClr val="000000"/>
                </a:buClr>
                <a:buSzPts val="1600"/>
                <a:buFont typeface="Trebuchet MS"/>
                <a:buChar char="•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Réseau dense CSAPA/CAARUD + </a:t>
              </a:r>
              <a:r>
                <a:rPr lang="fr-FR" sz="1600" dirty="0" err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professionnels.les</a:t>
              </a: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 issus du champ.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70"/>
                </a:spcBef>
                <a:buClr>
                  <a:srgbClr val="000000"/>
                </a:buClr>
                <a:buSzPts val="1600"/>
                <a:buFont typeface="Trebuchet MS"/>
                <a:buChar char="•"/>
              </a:pPr>
              <a:endParaRPr lang="fr-FR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270"/>
                </a:spcBef>
                <a:buClr>
                  <a:srgbClr val="000000"/>
                </a:buClr>
                <a:buSzPts val="1600"/>
                <a:buFont typeface="Wingdings"/>
                <a:buChar char="Ø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Répercussions importantes si problématique majeure.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270"/>
                </a:spcBef>
                <a:buClr>
                  <a:srgbClr val="000000"/>
                </a:buClr>
                <a:buSzPts val="1600"/>
                <a:buFont typeface="Wingdings"/>
                <a:buChar char="Ø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Territoire vaste : partenariat situation-dépendant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270"/>
                </a:spcBef>
                <a:buClr>
                  <a:srgbClr val="000000"/>
                </a:buClr>
                <a:buSzPts val="1600"/>
                <a:buFont typeface="Wingdings"/>
                <a:buChar char="Ø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Veille professionnelle et formations à poursuivre</a:t>
              </a:r>
            </a:p>
            <a:p>
              <a:pPr marL="171450" lvl="1" indent="-57150">
                <a:lnSpc>
                  <a:spcPct val="90000"/>
                </a:lnSpc>
                <a:spcBef>
                  <a:spcPts val="180"/>
                </a:spcBef>
                <a:buClr>
                  <a:schemeClr val="dk1"/>
                </a:buClr>
                <a:buSzPts val="1800"/>
                <a:buFont typeface="Trebuchet MS"/>
              </a:pPr>
              <a:endParaRPr lang="fr-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2087333"/>
              <a:ext cx="3716623" cy="1836000"/>
            </a:xfrm>
            <a:prstGeom prst="roundRect">
              <a:avLst>
                <a:gd name="adj" fmla="val 16667"/>
              </a:avLst>
            </a:prstGeom>
            <a:solidFill>
              <a:srgbClr val="6D91A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 txBox="1"/>
            <p:nvPr/>
          </p:nvSpPr>
          <p:spPr>
            <a:xfrm>
              <a:off x="89626" y="2176959"/>
              <a:ext cx="3537371" cy="1656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orbel"/>
                <a:buNone/>
              </a:pPr>
              <a:r>
                <a:rPr lang="fr-FR" sz="4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Lille</a:t>
              </a:r>
              <a:endParaRPr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30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819077" y="260424"/>
            <a:ext cx="10373709" cy="1200288"/>
          </a:xfrm>
          <a:prstGeom prst="rect">
            <a:avLst/>
          </a:prstGeom>
          <a:solidFill>
            <a:srgbClr val="5CBCAE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fr-FR" sz="3600" b="1" u="sng" dirty="0">
                <a:solidFill>
                  <a:schemeClr val="lt1"/>
                </a:solidFill>
                <a:latin typeface="Trebuchet MS"/>
                <a:sym typeface="Trebuchet MS"/>
              </a:rPr>
              <a:t>Accompagner vers le plus haut niveau d'autonomie : Comment quitter le dispositif ?</a:t>
            </a:r>
            <a:endParaRPr lang="fr-FR" sz="3600" dirty="0">
              <a:solidFill>
                <a:schemeClr val="lt1"/>
              </a:solidFill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B8C88D-AC23-BDFA-D668-9C5F15A04EBA}"/>
              </a:ext>
            </a:extLst>
          </p:cNvPr>
          <p:cNvSpPr txBox="1"/>
          <p:nvPr/>
        </p:nvSpPr>
        <p:spPr>
          <a:xfrm>
            <a:off x="817307" y="1462549"/>
            <a:ext cx="103754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>
              <a:cs typeface="Calibri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E6EDF5-2FEB-F8C4-1990-DEFBBE95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23" y="1825626"/>
            <a:ext cx="10529977" cy="462450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400" b="1" dirty="0">
                <a:cs typeface="Calibri"/>
              </a:rPr>
              <a:t>Co-construction de propositions communes : Toulouse, Lille, Personnes accompagnées et professionnels.</a:t>
            </a:r>
            <a:endParaRPr lang="fr-FR" dirty="0"/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fr-FR" sz="2000" b="1" u="sng" dirty="0">
                <a:cs typeface="Calibri"/>
              </a:rPr>
              <a:t>Critères généraux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 dirty="0">
                <a:cs typeface="Calibri"/>
              </a:rPr>
              <a:t>Entrée entre 18 et 22 ans et 11 mois. Avant 18 ans?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 dirty="0">
                <a:cs typeface="Calibri"/>
              </a:rPr>
              <a:t>Durée : contrat initial de 3 ans + renouvellement annuels possible, soit de 3 à 6 ans.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fr-FR" sz="2000" b="1" u="sng" dirty="0">
                <a:cs typeface="Calibri"/>
              </a:rPr>
              <a:t>Critères spécifiques : 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 dirty="0">
                <a:cs typeface="Calibri"/>
              </a:rPr>
              <a:t>Elaboration des critères de sorti personnalisés au plus près de l'entrée : logement, insertion et/ou inclusion sociale.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 dirty="0">
                <a:cs typeface="Calibri"/>
              </a:rPr>
              <a:t>Identification des besoins dans tous les domaines de vie 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 dirty="0">
                <a:cs typeface="Calibri"/>
              </a:rPr>
              <a:t>Identification des personnes et partenaires ressources : travail de lien et de renforcement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 dirty="0">
                <a:cs typeface="Calibri"/>
              </a:rPr>
              <a:t>Co-évaluation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 dirty="0">
                <a:cs typeface="Calibri"/>
              </a:rPr>
              <a:t>Période </a:t>
            </a:r>
            <a:r>
              <a:rPr lang="fr-FR" sz="2000">
                <a:cs typeface="Calibri"/>
              </a:rPr>
              <a:t>probatoire personnalisée = progressivité.</a:t>
            </a:r>
            <a:endParaRPr lang="fr-FR" sz="2000" dirty="0"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 dirty="0">
                <a:cs typeface="Calibri"/>
              </a:rPr>
              <a:t>Orientations </a:t>
            </a:r>
            <a:r>
              <a:rPr lang="fr-FR" sz="2000" dirty="0" err="1">
                <a:cs typeface="Calibri"/>
              </a:rPr>
              <a:t>co-construites</a:t>
            </a:r>
            <a:r>
              <a:rPr lang="fr-FR" sz="2000" dirty="0">
                <a:cs typeface="Calibri"/>
              </a:rPr>
              <a:t> vers des dispositifs d'habitat inclusif ou des structures médico-sociales dans les situations où le modèle trouve ses limites.</a:t>
            </a:r>
          </a:p>
        </p:txBody>
      </p:sp>
    </p:spTree>
    <p:extLst>
      <p:ext uri="{BB962C8B-B14F-4D97-AF65-F5344CB8AC3E}">
        <p14:creationId xmlns:p14="http://schemas.microsoft.com/office/powerpoint/2010/main" val="1340993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86"/>
          <p:cNvSpPr/>
          <p:nvPr/>
        </p:nvSpPr>
        <p:spPr>
          <a:xfrm>
            <a:off x="725160" y="632154"/>
            <a:ext cx="10477589" cy="52943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lvl="0"/>
            <a:endParaRPr lang="fr-FR" u="sng" dirty="0" smtClean="0"/>
          </a:p>
          <a:p>
            <a:pPr lvl="0"/>
            <a:endParaRPr lang="fr-FR" u="sng" dirty="0"/>
          </a:p>
          <a:p>
            <a:endParaRPr lang="fr-FR" altLang="fr-FR" sz="1600" dirty="0"/>
          </a:p>
          <a:p>
            <a:endParaRPr lang="fr-FR" altLang="fr-FR" sz="16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600" dirty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17" y="6260640"/>
            <a:ext cx="1164387" cy="3960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17597" y="2285629"/>
            <a:ext cx="7247288" cy="2369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R</a:t>
            </a:r>
            <a:r>
              <a:rPr lang="fr-FR" sz="4400" dirty="0" smtClean="0"/>
              <a:t>ésultats intermédiaires </a:t>
            </a:r>
          </a:p>
          <a:p>
            <a:pPr algn="ctr"/>
            <a:r>
              <a:rPr lang="fr-FR" sz="4400" dirty="0" smtClean="0"/>
              <a:t>Évaluation CREAI-ORS Occitanie</a:t>
            </a:r>
          </a:p>
          <a:p>
            <a:pPr algn="ctr"/>
            <a:r>
              <a:rPr lang="fr-FR" sz="1600" i="1" dirty="0" smtClean="0"/>
              <a:t>Adeline Beaumont, Audrey Roquefort</a:t>
            </a:r>
            <a:endParaRPr lang="fr-FR" sz="16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937507" y="765499"/>
            <a:ext cx="1060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30" y="5739146"/>
            <a:ext cx="1773238" cy="10429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8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9109" y="467185"/>
            <a:ext cx="6967507" cy="2961815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chemeClr val="bg2">
                    <a:lumMod val="10000"/>
                  </a:schemeClr>
                </a:solidFill>
              </a:rPr>
              <a:t>Un chez soi d’abord jeunes</a:t>
            </a:r>
            <a:r>
              <a:rPr lang="fr-FR" sz="6000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</p:txBody>
      </p:sp>
      <p:sp>
        <p:nvSpPr>
          <p:cNvPr id="3" name="Sous-titre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fr-FR" sz="3600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Analyse de l’expérimentation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F8B0CC-18DA-4C06-8F7C-DE0DFD214E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86428" y="2120234"/>
            <a:ext cx="2734455" cy="1503961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endParaRPr lang="fr-FR"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880850" y="5643563"/>
            <a:ext cx="311150" cy="2746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199EA6-C954-4B1E-8A3D-87267605E8A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78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E204EE-6252-432A-85D8-C5EEAA3A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2216"/>
            <a:ext cx="14561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6C8411-07BC-4D1E-B50F-E5471A9C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221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B5D207-0464-4C49-B5E3-EF0A67D1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39" y="6374625"/>
            <a:ext cx="751295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C0B83D8-295F-4322-B098-AF711039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Plan de la présentation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BAB4DA-B16D-40D0-A3B0-18BEFA054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77" y="1333500"/>
            <a:ext cx="11028123" cy="484767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dirty="0"/>
              <a:t> Un bref rappel de la démarche d’analyse de l’expérimentation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dirty="0"/>
              <a:t> Un rappel des profils des jeunes à l’entrée dans le dispositif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dirty="0"/>
              <a:t> Présentation d’analyses intermédiaires des données sur les évolutions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dirty="0"/>
              <a:t> Perspectives pour la suite de l’analyse</a:t>
            </a:r>
          </a:p>
        </p:txBody>
      </p:sp>
    </p:spTree>
    <p:extLst>
      <p:ext uri="{BB962C8B-B14F-4D97-AF65-F5344CB8AC3E}">
        <p14:creationId xmlns:p14="http://schemas.microsoft.com/office/powerpoint/2010/main" val="4160863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F12366E-43AE-46B6-B78C-9E4E52A55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Rappel du cadre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2E481E0A-0C33-4767-B2D4-71F4F2A79B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2800" b="0" dirty="0">
                <a:solidFill>
                  <a:schemeClr val="bg2">
                    <a:lumMod val="10000"/>
                  </a:schemeClr>
                </a:solidFill>
              </a:rPr>
              <a:t>OBJECTIFS ET MÉTHODES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FE911F-5C87-4FB8-B067-99D44D5F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2BE0E8CD-C8D6-4C86-AD79-B16D9AD510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F75774-D15E-4567-8033-AF6804123C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7963" y="6362700"/>
            <a:ext cx="55403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46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CBF8B3-5CD8-A5FB-EE8A-A4A93E44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2216"/>
            <a:ext cx="14561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0634D98-6E99-99FD-6ED9-ED75A0B1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221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281603-9A96-67C3-BEA5-25E2AA07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39" y="6374625"/>
            <a:ext cx="751295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A2FCC9F-654B-ACB1-0ACD-FA009A87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5"/>
            <a:ext cx="10647420" cy="961944"/>
          </a:xfrm>
        </p:spPr>
        <p:txBody>
          <a:bodyPr>
            <a:normAutofit/>
          </a:bodyPr>
          <a:lstStyle/>
          <a:p>
            <a:r>
              <a:rPr lang="fr-FR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questions initiales 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5818C1-4F1C-648A-041E-A49910E00A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2569"/>
            <a:ext cx="10515600" cy="48476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514350" indent="-514350" algn="just">
              <a:buFont typeface="Wingdings" panose="05000000000000000000" pitchFamily="2" charset="2"/>
              <a:buAutoNum type="arabicParenR"/>
            </a:pPr>
            <a:r>
              <a:rPr lang="fr-FR" dirty="0"/>
              <a:t>Quels sont les profils et trajectoires des jeunes inclus dans le dispositif ?</a:t>
            </a:r>
          </a:p>
          <a:p>
            <a:pPr marL="514350" indent="-514350" algn="just">
              <a:buAutoNum type="arabicParenR"/>
            </a:pPr>
            <a:r>
              <a:rPr lang="fr-FR" dirty="0"/>
              <a:t>Quelles sont les éléments structurants de l’accompagnement des personnes inclues dans le « Un chez soi d’abord jeunes » ?</a:t>
            </a:r>
          </a:p>
          <a:p>
            <a:pPr marL="514350" indent="-514350" algn="just">
              <a:buFont typeface="Wingdings" panose="05000000000000000000" pitchFamily="2" charset="2"/>
              <a:buAutoNum type="arabicParenR"/>
            </a:pPr>
            <a:r>
              <a:rPr lang="fr-FR" dirty="0"/>
              <a:t>La mise en œuvre du dispositif permet-elle un décloisonnement des différents dispositifs qui les accompagnent ?</a:t>
            </a:r>
          </a:p>
          <a:p>
            <a:pPr marL="514350" indent="-514350" algn="just">
              <a:buAutoNum type="arabicParenR"/>
            </a:pPr>
            <a:r>
              <a:rPr lang="fr-FR" dirty="0"/>
              <a:t>Quelle est la qualité de vie liée à l’exercice des missions des professionnels des équipes « un chez soi d’abord jeunes » ?</a:t>
            </a:r>
          </a:p>
          <a:p>
            <a:pPr marL="514350" indent="-514350" algn="just">
              <a:buAutoNum type="arabicParenR"/>
            </a:pPr>
            <a:r>
              <a:rPr lang="fr-FR" dirty="0">
                <a:highlight>
                  <a:srgbClr val="FFFFFF"/>
                </a:highlight>
              </a:rPr>
              <a:t>Quelles sont les conditions d’efficacité du programme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36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86"/>
          <p:cNvSpPr/>
          <p:nvPr/>
        </p:nvSpPr>
        <p:spPr>
          <a:xfrm>
            <a:off x="1249865" y="1079853"/>
            <a:ext cx="9085045" cy="47889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85000" lnSpcReduction="10000"/>
          </a:bodyPr>
          <a:lstStyle/>
          <a:p>
            <a:pPr lvl="0"/>
            <a:r>
              <a:rPr lang="fr-FR" u="sng" dirty="0" smtClean="0"/>
              <a:t>Ordre du jour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Propos introductifs : Sylvain Mathieu, Délégué interministériel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Point </a:t>
            </a:r>
            <a:r>
              <a:rPr lang="fr-FR" sz="2400" dirty="0"/>
              <a:t>sur l’activité des sites expérimentaux de Lille et Toulouse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Résultats intermédiaires de l’évaluation menée par le CREAI-ORS Occitanie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Point d’information sur les programmes jeunes type « </a:t>
            </a:r>
            <a:r>
              <a:rPr lang="fr-FR" sz="2400" i="1" dirty="0"/>
              <a:t>UCSD Jeunes</a:t>
            </a:r>
            <a:r>
              <a:rPr lang="fr-FR" sz="2400" dirty="0"/>
              <a:t> » lancés ou en projet en région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Comité d’évaluation et perspectives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fr-FR" altLang="fr-FR" sz="1600" dirty="0"/>
          </a:p>
          <a:p>
            <a:endParaRPr lang="fr-FR" altLang="fr-FR" sz="16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600" dirty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17" y="6260640"/>
            <a:ext cx="1164387" cy="3960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30" y="5671803"/>
            <a:ext cx="1773238" cy="10429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CBF8B3-5CD8-A5FB-EE8A-A4A93E44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2216"/>
            <a:ext cx="14561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0634D98-6E99-99FD-6ED9-ED75A0B1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221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281603-9A96-67C3-BEA5-25E2AA07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39" y="6374625"/>
            <a:ext cx="751295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A2FCC9F-654B-ACB1-0ACD-FA009A87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5"/>
            <a:ext cx="10647420" cy="961944"/>
          </a:xfrm>
        </p:spPr>
        <p:txBody>
          <a:bodyPr>
            <a:normAutofit/>
          </a:bodyPr>
          <a:lstStyle/>
          <a:p>
            <a:r>
              <a:rPr lang="fr-FR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méthodologie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5818C1-4F1C-648A-041E-A49910E00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fr-FR" sz="3600" b="1" dirty="0"/>
              <a:t>Un usage croisé de méthodes qualitatives et quantitatives dans une approche longitudinale et collaborative </a:t>
            </a:r>
            <a:r>
              <a:rPr lang="fr-FR" sz="3600" dirty="0"/>
              <a:t>: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fr-FR" sz="3600" dirty="0"/>
              <a:t> </a:t>
            </a:r>
            <a:r>
              <a:rPr lang="fr-FR" sz="3500" u="sng" dirty="0"/>
              <a:t>auprès des jeunes </a:t>
            </a:r>
            <a:r>
              <a:rPr lang="fr-FR" sz="3500" dirty="0"/>
              <a:t>: </a:t>
            </a:r>
            <a:r>
              <a:rPr lang="fr-FR" sz="3500" i="1" dirty="0"/>
              <a:t>un suivi des évolutions par questionnaires et des entretiens ponctuels auprès d’un échantillon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fr-FR" sz="3500" dirty="0"/>
              <a:t> </a:t>
            </a:r>
            <a:r>
              <a:rPr lang="fr-FR" sz="3500" u="sng" dirty="0"/>
              <a:t>auprès des équipes </a:t>
            </a:r>
            <a:r>
              <a:rPr lang="fr-FR" sz="3500" dirty="0"/>
              <a:t>: </a:t>
            </a:r>
            <a:r>
              <a:rPr lang="fr-FR" sz="3500" i="1" dirty="0"/>
              <a:t>des entretiens pour étudier l’appropriation du modèle du « Un chez soi d’abord » et les vécus des missions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fr-FR" sz="3500" dirty="0"/>
              <a:t> </a:t>
            </a:r>
            <a:r>
              <a:rPr lang="fr-FR" sz="3500" u="sng" dirty="0"/>
              <a:t>auprès de partenaires </a:t>
            </a:r>
            <a:r>
              <a:rPr lang="fr-FR" sz="3500" dirty="0"/>
              <a:t>: </a:t>
            </a:r>
            <a:r>
              <a:rPr lang="fr-FR" sz="3500" i="1" dirty="0"/>
              <a:t>des entretiens pour étudier leur appropriation du dispositif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56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F12366E-43AE-46B6-B78C-9E4E52A55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2">
                    <a:lumMod val="10000"/>
                  </a:schemeClr>
                </a:solidFill>
              </a:rPr>
              <a:t>Restitution de données recueillies auprès des jeunes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2E481E0A-0C33-4767-B2D4-71F4F2A79B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10000"/>
                  </a:schemeClr>
                </a:solidFill>
              </a:rPr>
              <a:t>Rappel du profil des jeunes à l’entrée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FE911F-5C87-4FB8-B067-99D44D5F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2BE0E8CD-C8D6-4C86-AD79-B16D9AD510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F75774-D15E-4567-8033-AF6804123C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7963" y="6362700"/>
            <a:ext cx="55403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2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9EDDBC5-0588-473C-9BDA-21D8148F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2216"/>
            <a:ext cx="14561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B5EE7E-D6F3-4FD2-8FCA-0D1B4566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221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D482E0A-113D-48E7-A6EC-9C7DF235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79" y="0"/>
            <a:ext cx="11724611" cy="893379"/>
          </a:xfrm>
        </p:spPr>
        <p:txBody>
          <a:bodyPr>
            <a:normAutofit/>
          </a:bodyPr>
          <a:lstStyle/>
          <a:p>
            <a:r>
              <a:rPr lang="fr-FR" b="1" dirty="0"/>
              <a:t>parcours logement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9AED2D-C499-4B1B-91E8-24BD35D70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681" y="481262"/>
            <a:ext cx="5277887" cy="57798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2400" dirty="0"/>
              <a:t>39 % habitent chez des tiers avant l’entrée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2400" dirty="0"/>
              <a:t>23% habitent en structures d’hébergement collectif, 18% à l’hôpital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2400" dirty="0"/>
              <a:t>11% vivent « à la rue » avant l’entrée</a:t>
            </a:r>
          </a:p>
          <a:p>
            <a:pPr>
              <a:lnSpc>
                <a:spcPct val="100000"/>
              </a:lnSpc>
            </a:pPr>
            <a:r>
              <a:rPr lang="fr-FR" sz="2400" dirty="0"/>
              <a:t>Parcours sans logement :</a:t>
            </a:r>
          </a:p>
          <a:p>
            <a:pPr lvl="1">
              <a:lnSpc>
                <a:spcPct val="100000"/>
              </a:lnSpc>
            </a:pPr>
            <a:r>
              <a:rPr lang="fr-FR" b="1" dirty="0"/>
              <a:t>Une expérience de la rue pour 6 jeunes sur 10, plus d’un an pour 21%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highlight>
                  <a:srgbClr val="FFFFFF"/>
                </a:highlight>
              </a:rPr>
              <a:t>Plus des deux tiers ont vécu en institution </a:t>
            </a:r>
          </a:p>
          <a:p>
            <a:pPr marL="180975" lvl="1" indent="0">
              <a:lnSpc>
                <a:spcPct val="100000"/>
              </a:lnSpc>
              <a:buNone/>
            </a:pPr>
            <a:endParaRPr lang="fr-FR" dirty="0">
              <a:highlight>
                <a:srgbClr val="FFFFFF"/>
              </a:highlight>
            </a:endParaRPr>
          </a:p>
          <a:p>
            <a:pPr marL="180975" lvl="1" indent="0">
              <a:lnSpc>
                <a:spcPct val="100000"/>
              </a:lnSpc>
              <a:buNone/>
            </a:pPr>
            <a:r>
              <a:rPr lang="fr-FR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Nouveauté et attrait du logement individuel avec trois défis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i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habiter « </a:t>
            </a:r>
            <a:r>
              <a:rPr lang="fr-FR" i="1" dirty="0" err="1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seul.e</a:t>
            </a:r>
            <a:r>
              <a:rPr lang="fr-FR" i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i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construire un « chez soi »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i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une expérience du sans-abrisme et/ou de l’hébergement précaire parfois ancrée</a:t>
            </a:r>
            <a:endParaRPr lang="fr-FR" sz="1100" i="1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B5ED5C1A-EF6B-4F17-BD81-5DD983D2452B}"/>
              </a:ext>
            </a:extLst>
          </p:cNvPr>
          <p:cNvGraphicFramePr>
            <a:graphicFrameLocks/>
          </p:cNvGraphicFramePr>
          <p:nvPr/>
        </p:nvGraphicFramePr>
        <p:xfrm>
          <a:off x="315432" y="1314542"/>
          <a:ext cx="5780568" cy="469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C294BF5E-AA03-D4BC-526F-5D854A1D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25" y="6375400"/>
            <a:ext cx="751363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chez soi d’abord jeunes | Analyse de l’expérimentation | Premiers résultats</a:t>
            </a:r>
          </a:p>
        </p:txBody>
      </p:sp>
    </p:spTree>
    <p:extLst>
      <p:ext uri="{BB962C8B-B14F-4D97-AF65-F5344CB8AC3E}">
        <p14:creationId xmlns:p14="http://schemas.microsoft.com/office/powerpoint/2010/main" val="300111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71C911-1E51-464D-B5FE-EE198236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2216"/>
            <a:ext cx="14561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26128B-F10B-4313-AFF2-D702F8CF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221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53B0EF-D1C2-43E6-BCAD-280B6E1D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39" y="6374625"/>
            <a:ext cx="751295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chez soi d’abord jeunes | Analyse de l’expérimentation | Premiers résultats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34B7020-8202-4E2A-B948-90DE7F8D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7" y="40988"/>
            <a:ext cx="10515600" cy="961944"/>
          </a:xfrm>
        </p:spPr>
        <p:txBody>
          <a:bodyPr/>
          <a:lstStyle/>
          <a:p>
            <a:r>
              <a:rPr lang="fr-FR" b="1" dirty="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</a:rPr>
              <a:t>soutiens social et familial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C9045A-6430-4904-B79E-CDD68A4DA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3" y="1333500"/>
            <a:ext cx="5094887" cy="48476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400" dirty="0">
                <a:solidFill>
                  <a:schemeClr val="bg2">
                    <a:lumMod val="10000"/>
                  </a:schemeClr>
                </a:solidFill>
              </a:rPr>
              <a:t>Des soutiens disponibles pour la majorité des jeunes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2400" dirty="0">
                <a:solidFill>
                  <a:schemeClr val="bg2">
                    <a:lumMod val="10000"/>
                  </a:schemeClr>
                </a:solidFill>
              </a:rPr>
              <a:t>Des liens familiaux au moins hebdomadaires pour près de 3/5 jeunes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fr-FR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b="1" dirty="0">
                <a:solidFill>
                  <a:schemeClr val="bg2">
                    <a:lumMod val="10000"/>
                  </a:schemeClr>
                </a:solidFill>
              </a:rPr>
              <a:t>Un accompagnement qui s’inscrit dans un réseau de relations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fr-FR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BD492E0-04EC-4CF5-A979-D98A7EFBC6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86894" y="883830"/>
          <a:ext cx="59542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EAEC56BB-DF58-4B97-9A71-8B2B5094438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35375" y="3757335"/>
          <a:ext cx="5257269" cy="257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6635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9E3C66-4CB9-4A0A-9C53-B2EEC9631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2216"/>
            <a:ext cx="14561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F04105-724F-4673-9138-B6CB86F6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221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CB96FF2-D4CC-46ED-ADAC-49A78132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5"/>
            <a:ext cx="10515600" cy="103136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expériences </a:t>
            </a:r>
            <a:r>
              <a:rPr lang="fr-FR" b="1" u="sng" dirty="0"/>
              <a:t>potentiellement</a:t>
            </a:r>
            <a:r>
              <a:rPr lang="fr-FR" b="1" dirty="0"/>
              <a:t> traumatiques de l’enfance </a:t>
            </a:r>
            <a:r>
              <a:rPr lang="fr-FR" sz="3100" dirty="0"/>
              <a:t>(Echelle ACE)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40845D-1AF6-4346-8BCF-BC21D5DE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8671"/>
            <a:ext cx="5389620" cy="480957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fr-FR" sz="2400" dirty="0"/>
              <a:t>Un score ≥4 pour 68% d’entre eux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fr-FR" sz="2400" dirty="0">
                <a:highlight>
                  <a:srgbClr val="FFFFFF"/>
                </a:highlight>
              </a:rPr>
              <a:t>Corrélations entre score ACE, maladies chroniques, troubles psychiques à l’âge adulte </a:t>
            </a:r>
            <a:r>
              <a:rPr lang="fr-FR" sz="1800" i="1" dirty="0">
                <a:highlight>
                  <a:srgbClr val="FFFFFF"/>
                </a:highlight>
              </a:rPr>
              <a:t>(</a:t>
            </a:r>
            <a:r>
              <a:rPr lang="fr-FR" sz="1800" i="1" dirty="0" err="1">
                <a:highlight>
                  <a:srgbClr val="FFFFFF"/>
                </a:highlight>
              </a:rPr>
              <a:t>Felitti</a:t>
            </a:r>
            <a:r>
              <a:rPr lang="fr-FR" sz="1800" i="1" dirty="0">
                <a:highlight>
                  <a:srgbClr val="FFFFFF"/>
                </a:highlight>
              </a:rPr>
              <a:t> et al, 1998 ; Dube et al, 2001-2003, Bellis et al, 2014-2016)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fr-FR" sz="2400" dirty="0"/>
              <a:t>Pas de différences selon les parcours des jeunes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b="1" dirty="0"/>
              <a:t>Fonde l’inscription dans le dispositif et doit transformer les pratiques de prévention, de repérage et d’accompagnement</a:t>
            </a:r>
            <a:endParaRPr lang="fr-FR" sz="2400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64E0BEA7-7B3E-4E1F-AD74-5728B4339D4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1888" y="1371599"/>
          <a:ext cx="5389620" cy="386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AF3BB1A9-169B-B2CE-78F7-49DB1669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25" y="6375400"/>
            <a:ext cx="751363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chez soi d’abord jeunes | Analyse de l’expérimentation | Premiers résultats</a:t>
            </a:r>
          </a:p>
        </p:txBody>
      </p:sp>
    </p:spTree>
    <p:extLst>
      <p:ext uri="{BB962C8B-B14F-4D97-AF65-F5344CB8AC3E}">
        <p14:creationId xmlns:p14="http://schemas.microsoft.com/office/powerpoint/2010/main" val="4282159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8B34C9-8B65-4F5D-B858-4C3CC336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2216"/>
            <a:ext cx="14561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4100AB-D11E-44AB-8ACB-8A8DE6AB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221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2071D5F-8A65-4267-AEE1-6354B4C6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0" y="10625"/>
            <a:ext cx="7151088" cy="961944"/>
          </a:xfrm>
        </p:spPr>
        <p:txBody>
          <a:bodyPr anchor="ctr">
            <a:noAutofit/>
          </a:bodyPr>
          <a:lstStyle/>
          <a:p>
            <a:r>
              <a:rPr lang="fr-FR" sz="3000" b="1" dirty="0"/>
              <a:t>Santé mentale et recours aux soins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EDD040-9966-411F-81F0-60A520A52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65" y="1162050"/>
            <a:ext cx="5433986" cy="45339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fr-FR" sz="2400" b="1" dirty="0"/>
              <a:t>Des troubles apparus entre 15 et 19 ans pour 47 % des jeunes </a:t>
            </a:r>
            <a:r>
              <a:rPr lang="fr-FR" sz="2400" dirty="0"/>
              <a:t>et avant 11 ans pour 28 % des jeunes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fr-FR" sz="2400" dirty="0"/>
              <a:t>85 % des jeunes hospitalisés au moins une fois en psychiatrie, </a:t>
            </a:r>
            <a:r>
              <a:rPr lang="fr-FR" sz="2400" b="1" dirty="0"/>
              <a:t>46 % au moins 3 fois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fr-FR" sz="2400" dirty="0"/>
              <a:t>Plus des deux tiers des jeunes ont un suivi psychiatrique avant l’entrée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→ une appropriation récente des troubles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→ des rapports variés aux troubles et aux soins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B955913-EEB3-4754-B9A1-4548C69538B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11636" y="402944"/>
          <a:ext cx="5048537" cy="262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7169ADF7-5D98-485B-A674-9E140EA895E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0" y="3786846"/>
          <a:ext cx="5433986" cy="247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131F7417-17F0-B3F9-7327-F01D309D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25" y="6375400"/>
            <a:ext cx="751363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chez soi d’abord jeunes | Analyse de l’expérimentation | Premiers résultats</a:t>
            </a:r>
          </a:p>
        </p:txBody>
      </p:sp>
    </p:spTree>
    <p:extLst>
      <p:ext uri="{BB962C8B-B14F-4D97-AF65-F5344CB8AC3E}">
        <p14:creationId xmlns:p14="http://schemas.microsoft.com/office/powerpoint/2010/main" val="1993510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1BCD0B-6AF3-92B6-98D4-D87450DA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2216"/>
            <a:ext cx="14561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D6959D2-DC8C-3C12-5100-78F42157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221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4B5C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B5C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1DFFE1D-C4FD-2B8B-D07F-C78EF57A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5"/>
            <a:ext cx="10808368" cy="9664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Parcours des jeunes inclus dans le dispositif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917D009E-4C9E-1AE8-7E2E-0C46781C14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079" y="1205049"/>
          <a:ext cx="11912252" cy="4942332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998204">
                  <a:extLst>
                    <a:ext uri="{9D8B030D-6E8A-4147-A177-3AD203B41FA5}">
                      <a16:colId xmlns:a16="http://schemas.microsoft.com/office/drawing/2014/main" val="586997480"/>
                    </a:ext>
                  </a:extLst>
                </a:gridCol>
                <a:gridCol w="8914048">
                  <a:extLst>
                    <a:ext uri="{9D8B030D-6E8A-4147-A177-3AD203B41FA5}">
                      <a16:colId xmlns:a16="http://schemas.microsoft.com/office/drawing/2014/main" val="2803023941"/>
                    </a:ext>
                  </a:extLst>
                </a:gridCol>
              </a:tblGrid>
              <a:tr h="863562"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« Placement »</a:t>
                      </a:r>
                    </a:p>
                    <a:p>
                      <a:r>
                        <a:rPr lang="fr-FR" sz="2200" b="0" i="1" dirty="0">
                          <a:solidFill>
                            <a:schemeClr val="tx1"/>
                          </a:solidFill>
                          <a:effectLst/>
                        </a:rPr>
                        <a:t>Parcours 1 (15 jeunes)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Des jeunes plus souvent d’origine étrangère, vivant en structure d’accueil, sans contact avec leur famille et sans personne ressource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464180"/>
                  </a:ext>
                </a:extLst>
              </a:tr>
              <a:tr h="1445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« Famille, formation »</a:t>
                      </a:r>
                    </a:p>
                    <a:p>
                      <a:r>
                        <a:rPr lang="fr-FR" sz="2200" b="0" i="1" dirty="0">
                          <a:solidFill>
                            <a:schemeClr val="tx1"/>
                          </a:solidFill>
                          <a:effectLst/>
                        </a:rPr>
                        <a:t>Parcours 2 (30 jeunes)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Des jeunes avec des liens fréquents avec leur famille, un niveau d’étude plus élevé, des séjours à la rue moins fréquents et un suivi addictologique plus fréquent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454974"/>
                  </a:ext>
                </a:extLst>
              </a:tr>
              <a:tr h="1445025"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« Psychiatrie 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>
                          <a:solidFill>
                            <a:schemeClr val="tx1"/>
                          </a:solidFill>
                          <a:effectLst/>
                        </a:rPr>
                        <a:t>Parcours 3 (41 jeunes)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Des jeunes disposant plus souvent de l’AAH, d’un suivi psychiatrique et de personnes ressources, plus fréquemment hospitalisés 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420707"/>
                  </a:ext>
                </a:extLst>
              </a:tr>
              <a:tr h="1000402"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« Précarité sociale 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i="1" dirty="0">
                          <a:solidFill>
                            <a:schemeClr val="tx1"/>
                          </a:solidFill>
                          <a:effectLst/>
                        </a:rPr>
                        <a:t>Parcours 4 (23 jeunes)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Des jeunes ayant connu la prison et la rue, sans ressources financières, disposant de peu d’aide de personnes ressources et peu suivis par un psychiatre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503132"/>
                  </a:ext>
                </a:extLst>
              </a:tr>
            </a:tbl>
          </a:graphicData>
        </a:graphic>
      </p:graphicFrame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B23F9F71-66B7-72E4-9C8E-CA378A0E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25" y="6375400"/>
            <a:ext cx="751363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B5C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chez soi d’abord jeunes | Analyse de l’expérimentation | Premiers résultats</a:t>
            </a:r>
          </a:p>
        </p:txBody>
      </p:sp>
    </p:spTree>
    <p:extLst>
      <p:ext uri="{BB962C8B-B14F-4D97-AF65-F5344CB8AC3E}">
        <p14:creationId xmlns:p14="http://schemas.microsoft.com/office/powerpoint/2010/main" val="45934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F12366E-43AE-46B6-B78C-9E4E52A55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2">
                    <a:lumMod val="10000"/>
                  </a:schemeClr>
                </a:solidFill>
              </a:rPr>
              <a:t>Restitution des données recueillies auprès des jeunes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2E481E0A-0C33-4767-B2D4-71F4F2A79B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</a:rPr>
              <a:t>Evolutions de M0 à M18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FE911F-5C87-4FB8-B067-99D44D5F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2BE0E8CD-C8D6-4C86-AD79-B16D9AD510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F75774-D15E-4567-8033-AF6804123C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7963" y="6362700"/>
            <a:ext cx="55403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675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CE6032-4DE9-EE5F-7332-0CAFB5E2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2216"/>
            <a:ext cx="14561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84A5A0-A947-5AA0-10A8-6E8E1B24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221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6D19A7-A057-729F-5A06-A7AE145C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39" y="6374625"/>
            <a:ext cx="751295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5E53BD-2BE5-E419-D70C-13397C2D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4" y="0"/>
            <a:ext cx="10515600" cy="961944"/>
          </a:xfrm>
        </p:spPr>
        <p:txBody>
          <a:bodyPr/>
          <a:lstStyle/>
          <a:p>
            <a:r>
              <a:rPr lang="fr-FR" dirty="0"/>
              <a:t>Le logement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587EEC-3268-D0B9-D4B3-6D9FDC9FB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50" y="1108910"/>
            <a:ext cx="5945450" cy="509550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fr-FR" sz="2400" b="1" dirty="0"/>
              <a:t>Hausse des baux directs </a:t>
            </a:r>
            <a:r>
              <a:rPr lang="fr-FR" sz="2400" dirty="0"/>
              <a:t>: 3% en M6, 9% en M12 et 11% en M18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des conflits de temporalité entre offre, demande et modèle</a:t>
            </a:r>
            <a:endParaRPr lang="fr-FR" sz="2400" dirty="0"/>
          </a:p>
          <a:p>
            <a:pPr>
              <a:spcBef>
                <a:spcPts val="1800"/>
              </a:spcBef>
            </a:pPr>
            <a:r>
              <a:rPr lang="fr-FR" sz="2400" b="1" dirty="0"/>
              <a:t>Un taux important de maintien </a:t>
            </a:r>
            <a:r>
              <a:rPr lang="fr-FR" sz="2400" b="1" dirty="0">
                <a:highlight>
                  <a:srgbClr val="FFFFFF"/>
                </a:highlight>
              </a:rPr>
              <a:t>dans </a:t>
            </a:r>
            <a:r>
              <a:rPr lang="fr-FR" sz="2400" b="1" u="sng" dirty="0">
                <a:highlight>
                  <a:srgbClr val="FFFFFF"/>
                </a:highlight>
              </a:rPr>
              <a:t>un</a:t>
            </a:r>
            <a:r>
              <a:rPr lang="fr-FR" sz="2400" b="1" dirty="0">
                <a:highlight>
                  <a:srgbClr val="FFFFFF"/>
                </a:highlight>
              </a:rPr>
              <a:t> logement (87 %)</a:t>
            </a:r>
          </a:p>
          <a:p>
            <a:pPr>
              <a:spcBef>
                <a:spcPts val="1800"/>
              </a:spcBef>
            </a:pPr>
            <a:r>
              <a:rPr lang="fr-FR" sz="2400" dirty="0">
                <a:highlight>
                  <a:srgbClr val="FFFFFF"/>
                </a:highlight>
              </a:rPr>
              <a:t>58% des jeunes vus en M18 ont déménagé</a:t>
            </a:r>
          </a:p>
          <a:p>
            <a:pPr>
              <a:spcBef>
                <a:spcPts val="1800"/>
              </a:spcBef>
            </a:pPr>
            <a:r>
              <a:rPr lang="fr-FR" sz="2400" b="1" dirty="0"/>
              <a:t>Des déménagements plus fréquents pour les parcours « Placement » et « Précarité sociale » </a:t>
            </a:r>
            <a:r>
              <a:rPr lang="fr-FR" sz="2400" dirty="0"/>
              <a:t>et plus faibles pour les parcours « Famille, formation 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b="1" dirty="0"/>
              <a:t>Des difficultés repérées pour certains jeunes et/ou leur voisinage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b="1" dirty="0"/>
              <a:t>Des stratégies pour s’aider à habiter à soutenir</a:t>
            </a:r>
          </a:p>
          <a:p>
            <a:pPr marL="0" indent="0">
              <a:spcBef>
                <a:spcPts val="1800"/>
              </a:spcBef>
              <a:buNone/>
            </a:pPr>
            <a:endParaRPr lang="fr-FR" sz="2400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C997E191-3AC0-45A4-2E8A-D89EC9249A0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79921" y="410166"/>
          <a:ext cx="5760000" cy="276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12B68656-C73E-EFE1-E4BD-3A1ABD5177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19921" y="3318912"/>
          <a:ext cx="6120000" cy="352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9292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414975FF-8B79-5904-22C7-B21D9CE42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540042"/>
            <a:ext cx="5510463" cy="5079252"/>
          </a:xfrm>
        </p:spPr>
        <p:txBody>
          <a:bodyPr/>
          <a:lstStyle/>
          <a:p>
            <a:r>
              <a:rPr lang="fr-FR" dirty="0"/>
              <a:t>Globalement, peu d’évolutions de la disponibilité des soutiens et de la fréquence des liens familiaux</a:t>
            </a:r>
          </a:p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b="1" dirty="0"/>
              <a:t>Des évolutions qui concernent plutôt la qualité des relations familiales 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/>
              <a:t>Hausse des relations de soutiens pour les parcours « Placement » et « Précarité sociale »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1467672-F054-E221-0D5B-F529A68F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51" y="22138"/>
            <a:ext cx="5257801" cy="784551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Soutiens social et familial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46E6E8-DD04-9436-725D-89435AAE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388D4E-EB9F-DB4A-4902-CBCBEEC82CA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62700"/>
            <a:ext cx="145573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D846353-C23D-570D-04A3-84E5D165969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05600" y="178587"/>
          <a:ext cx="51735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8BB7885-71BC-807D-3A2A-C782E51C31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57925" y="3032920"/>
          <a:ext cx="5734353" cy="323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054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386" y="12169071"/>
            <a:ext cx="1164387" cy="396003"/>
          </a:xfrm>
          <a:prstGeom prst="rect">
            <a:avLst/>
          </a:prstGeom>
        </p:spPr>
      </p:pic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42" y="196995"/>
            <a:ext cx="7829799" cy="654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3" y="5692973"/>
            <a:ext cx="8905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0" t="22121" r="1794" b="3534"/>
          <a:stretch>
            <a:fillRect/>
          </a:stretch>
        </p:blipFill>
        <p:spPr bwMode="auto">
          <a:xfrm>
            <a:off x="59373" y="1553088"/>
            <a:ext cx="11779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" y="2351735"/>
            <a:ext cx="1177925" cy="84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51539" y="578837"/>
            <a:ext cx="2562464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latin typeface="Calibri" panose="020F0502020204030204" pitchFamily="34" charset="0"/>
                <a:ea typeface="Arial" panose="020B0604020202020204" pitchFamily="34" charset="0"/>
              </a:rPr>
              <a:t>Le UCSD « Généraliste 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u="sng" dirty="0" smtClean="0">
                <a:latin typeface="Calibri" panose="020F0502020204030204" pitchFamily="34" charset="0"/>
                <a:ea typeface="Arial" panose="020B0604020202020204" pitchFamily="34" charset="0"/>
              </a:rPr>
              <a:t>18 Sites </a:t>
            </a:r>
            <a:r>
              <a:rPr lang="fr-FR" sz="1000" u="sng" dirty="0">
                <a:latin typeface="Calibri" panose="020F0502020204030204" pitchFamily="34" charset="0"/>
                <a:ea typeface="Arial" panose="020B0604020202020204" pitchFamily="34" charset="0"/>
              </a:rPr>
              <a:t>à 100 places</a:t>
            </a:r>
            <a:r>
              <a:rPr lang="fr-FR" sz="1000" dirty="0">
                <a:latin typeface="Calibri" panose="020F0502020204030204" pitchFamily="34" charset="0"/>
                <a:ea typeface="Arial" panose="020B0604020202020204" pitchFamily="34" charset="0"/>
              </a:rPr>
              <a:t> : </a:t>
            </a:r>
            <a:r>
              <a:rPr lang="fr-FR" sz="1000" dirty="0" smtClean="0">
                <a:latin typeface="Calibri" panose="020F0502020204030204" pitchFamily="34" charset="0"/>
                <a:ea typeface="Arial" panose="020B0604020202020204" pitchFamily="34" charset="0"/>
              </a:rPr>
              <a:t>Marseille1, Lille</a:t>
            </a:r>
            <a:r>
              <a:rPr lang="fr-FR" sz="1000" dirty="0">
                <a:latin typeface="Calibri" panose="020F0502020204030204" pitchFamily="34" charset="0"/>
                <a:ea typeface="Arial" panose="020B0604020202020204" pitchFamily="34" charset="0"/>
              </a:rPr>
              <a:t>, Toulouse, Paris1, Dijon, Lyon, Grenoble, Bordeaux, Montpellier, Strasbourg, Nice, Nantes, </a:t>
            </a:r>
            <a:r>
              <a:rPr lang="fr-FR" sz="1000" dirty="0" smtClean="0">
                <a:latin typeface="Calibri" panose="020F0502020204030204" pitchFamily="34" charset="0"/>
                <a:ea typeface="Arial" panose="020B0604020202020204" pitchFamily="34" charset="0"/>
              </a:rPr>
              <a:t>La réunion, </a:t>
            </a:r>
            <a:r>
              <a:rPr lang="fr-FR" sz="1000" dirty="0">
                <a:latin typeface="Calibri" panose="020F0502020204030204" pitchFamily="34" charset="0"/>
                <a:ea typeface="Arial" panose="020B0604020202020204" pitchFamily="34" charset="0"/>
              </a:rPr>
              <a:t>Marseille 2, </a:t>
            </a:r>
            <a:r>
              <a:rPr lang="fr-FR" sz="1000" dirty="0" smtClean="0">
                <a:latin typeface="Calibri" panose="020F0502020204030204" pitchFamily="34" charset="0"/>
                <a:ea typeface="Arial" panose="020B0604020202020204" pitchFamily="34" charset="0"/>
              </a:rPr>
              <a:t>Département </a:t>
            </a:r>
            <a:r>
              <a:rPr lang="fr-FR" sz="1000" dirty="0">
                <a:latin typeface="Calibri" panose="020F0502020204030204" pitchFamily="34" charset="0"/>
                <a:ea typeface="Arial" panose="020B0604020202020204" pitchFamily="34" charset="0"/>
              </a:rPr>
              <a:t>92, Département 93, Rouen, </a:t>
            </a:r>
            <a:r>
              <a:rPr lang="fr-FR" sz="1000" dirty="0" smtClean="0">
                <a:latin typeface="Calibri" panose="020F0502020204030204" pitchFamily="34" charset="0"/>
                <a:ea typeface="Arial" panose="020B0604020202020204" pitchFamily="34" charset="0"/>
              </a:rPr>
              <a:t>Rennes.</a:t>
            </a:r>
            <a:endParaRPr lang="fr-FR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u="sng" dirty="0" smtClean="0">
                <a:latin typeface="Calibri" panose="020F0502020204030204" pitchFamily="34" charset="0"/>
                <a:ea typeface="Arial" panose="020B0604020202020204" pitchFamily="34" charset="0"/>
              </a:rPr>
              <a:t>14 Sites </a:t>
            </a:r>
            <a:r>
              <a:rPr lang="fr-FR" sz="1000" u="sng" dirty="0">
                <a:latin typeface="Calibri" panose="020F0502020204030204" pitchFamily="34" charset="0"/>
                <a:ea typeface="Arial" panose="020B0604020202020204" pitchFamily="34" charset="0"/>
              </a:rPr>
              <a:t>à 55 places</a:t>
            </a:r>
            <a:r>
              <a:rPr lang="fr-FR" sz="1000" dirty="0">
                <a:latin typeface="Calibri" panose="020F0502020204030204" pitchFamily="34" charset="0"/>
                <a:ea typeface="Arial" panose="020B0604020202020204" pitchFamily="34" charset="0"/>
              </a:rPr>
              <a:t> : Corse, Besançon, Poitiers, Pau, Saint-Etienne, Clermont-Ferrand, </a:t>
            </a:r>
            <a:r>
              <a:rPr lang="fr-FR" sz="1000" dirty="0" smtClean="0">
                <a:latin typeface="Calibri" panose="020F0502020204030204" pitchFamily="34" charset="0"/>
                <a:ea typeface="Arial" panose="020B0604020202020204" pitchFamily="34" charset="0"/>
              </a:rPr>
              <a:t>Brest</a:t>
            </a:r>
            <a:r>
              <a:rPr lang="fr-FR" sz="1000" dirty="0">
                <a:latin typeface="Calibri" panose="020F0502020204030204" pitchFamily="34" charset="0"/>
                <a:ea typeface="Arial" panose="020B0604020202020204" pitchFamily="34" charset="0"/>
              </a:rPr>
              <a:t>, Caen, Tours, Toulon, Paris2, Reims, Martinique, </a:t>
            </a:r>
            <a:r>
              <a:rPr lang="fr-FR" sz="1000" i="1" dirty="0" smtClean="0">
                <a:latin typeface="Calibri" panose="020F0502020204030204" pitchFamily="34" charset="0"/>
                <a:ea typeface="Arial" panose="020B0604020202020204" pitchFamily="34" charset="0"/>
              </a:rPr>
              <a:t>Département </a:t>
            </a:r>
            <a:r>
              <a:rPr lang="fr-FR" sz="1000" i="1" dirty="0">
                <a:latin typeface="Calibri" panose="020F0502020204030204" pitchFamily="34" charset="0"/>
                <a:ea typeface="Arial" panose="020B0604020202020204" pitchFamily="34" charset="0"/>
              </a:rPr>
              <a:t>95 (en cours d’installation).</a:t>
            </a:r>
            <a:r>
              <a:rPr lang="fr-FR" sz="1000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endParaRPr lang="fr-FR" sz="1000" b="1" dirty="0" smtClean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1000" b="1" dirty="0" smtClean="0">
                <a:latin typeface="Calibri" panose="020F0502020204030204" pitchFamily="34" charset="0"/>
                <a:ea typeface="Arial" panose="020B0604020202020204" pitchFamily="34" charset="0"/>
              </a:rPr>
              <a:t>2570 </a:t>
            </a:r>
            <a:r>
              <a:rPr lang="fr-FR" sz="1000" b="1" dirty="0">
                <a:latin typeface="Calibri" panose="020F0502020204030204" pitchFamily="34" charset="0"/>
                <a:ea typeface="Arial" panose="020B0604020202020204" pitchFamily="34" charset="0"/>
              </a:rPr>
              <a:t>places crées entre 2018 et </a:t>
            </a:r>
            <a:r>
              <a:rPr lang="fr-FR" sz="1000" b="1" dirty="0" smtClean="0">
                <a:latin typeface="Calibri" panose="020F0502020204030204" pitchFamily="34" charset="0"/>
                <a:ea typeface="Arial" panose="020B0604020202020204" pitchFamily="34" charset="0"/>
              </a:rPr>
              <a:t>2022</a:t>
            </a:r>
            <a:endParaRPr lang="fr-FR" sz="1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706533" y="668867"/>
            <a:ext cx="634999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468530" y="4216400"/>
            <a:ext cx="634999" cy="279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603994" y="3052628"/>
            <a:ext cx="634999" cy="279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851399" y="6155267"/>
            <a:ext cx="634999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77811" y="2515428"/>
            <a:ext cx="634999" cy="279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382933" y="6155267"/>
            <a:ext cx="634999" cy="279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913026" y="4633835"/>
            <a:ext cx="634999" cy="279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9434802" y="3611474"/>
            <a:ext cx="2579397" cy="25699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latin typeface="Calibri" panose="020F0502020204030204" pitchFamily="34" charset="0"/>
                <a:ea typeface="Arial" panose="020B0604020202020204" pitchFamily="34" charset="0"/>
              </a:rPr>
              <a:t>Les dispositifs ciblant les jeunes 18/25 ans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latin typeface="Calibri" panose="020F0502020204030204" pitchFamily="34" charset="0"/>
                <a:ea typeface="Arial" panose="020B0604020202020204" pitchFamily="34" charset="0"/>
              </a:rPr>
              <a:t>- 2 expérimentations nationales : Lille et Toulouse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0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latin typeface="Calibri" panose="020F0502020204030204" pitchFamily="34" charset="0"/>
                <a:ea typeface="Arial" panose="020B0604020202020204" pitchFamily="34" charset="0"/>
              </a:rPr>
              <a:t>- Des expérimentations régionales :</a:t>
            </a:r>
            <a:endParaRPr lang="fr-FR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latin typeface="Calibri" panose="020F0502020204030204" pitchFamily="34" charset="0"/>
                <a:ea typeface="Arial" panose="020B0604020202020204" pitchFamily="34" charset="0"/>
              </a:rPr>
              <a:t>Dijon, Lyon : 6 et 10 places financement ARS + Ddets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latin typeface="Calibri" panose="020F0502020204030204" pitchFamily="34" charset="0"/>
                <a:ea typeface="Arial" panose="020B0604020202020204" pitchFamily="34" charset="0"/>
              </a:rPr>
              <a:t>Carpentras </a:t>
            </a:r>
            <a:r>
              <a:rPr lang="fr-FR" sz="1000" dirty="0" smtClean="0">
                <a:latin typeface="Calibri" panose="020F0502020204030204" pitchFamily="34" charset="0"/>
                <a:ea typeface="Arial" panose="020B0604020202020204" pitchFamily="34" charset="0"/>
              </a:rPr>
              <a:t>: expérimentation lancée par l’ARS et la Dreets en 2019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latin typeface="Calibri" panose="020F0502020204030204" pitchFamily="34" charset="0"/>
                <a:ea typeface="Arial" panose="020B0604020202020204" pitchFamily="34" charset="0"/>
              </a:rPr>
              <a:t>La réunion : expérimentation lancée par le CD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latin typeface="Calibri" panose="020F0502020204030204" pitchFamily="34" charset="0"/>
                <a:ea typeface="Arial" panose="020B0604020202020204" pitchFamily="34" charset="0"/>
              </a:rPr>
              <a:t>Grenoble : groupe de travail en cours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i="1" dirty="0" smtClean="0">
                <a:latin typeface="Calibri" panose="020F0502020204030204" pitchFamily="34" charset="0"/>
                <a:ea typeface="Arial" panose="020B0604020202020204" pitchFamily="34" charset="0"/>
              </a:rPr>
              <a:t>Besançon, Bordeaux, Saint-Etienne,… : en réflexion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18CC3D-BF11-592F-8D59-622541E4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2216"/>
            <a:ext cx="14561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F42A0A3-42CE-B75B-4DF9-EB2E028D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221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6A123A-A3F3-4DAB-C034-39ED9C87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39" y="6374625"/>
            <a:ext cx="751295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71DE8EC-ACF5-FCB4-9241-BCA675F8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97" y="23033"/>
            <a:ext cx="10515600" cy="961944"/>
          </a:xfrm>
        </p:spPr>
        <p:txBody>
          <a:bodyPr/>
          <a:lstStyle/>
          <a:p>
            <a:r>
              <a:rPr lang="fr-FR" dirty="0"/>
              <a:t>Socialisation professionnelle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882C23-4208-3E95-B089-273820191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37" y="1249761"/>
            <a:ext cx="5400000" cy="484767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fr-FR" sz="2400" dirty="0"/>
              <a:t>54% des jeunes en recherche d’emploi en M12 et 72% inscrits à un dispositif d’aide à l’emploi</a:t>
            </a:r>
          </a:p>
          <a:p>
            <a:r>
              <a:rPr lang="fr-FR" sz="2400" b="1" dirty="0">
                <a:highlight>
                  <a:srgbClr val="FFFFFF"/>
                </a:highlight>
              </a:rPr>
              <a:t>Taux d’activité le plus élevé en M12</a:t>
            </a:r>
            <a:endParaRPr lang="fr-FR" sz="2400" dirty="0">
              <a:highlight>
                <a:srgbClr val="FFFFFF"/>
              </a:highlight>
            </a:endParaRPr>
          </a:p>
          <a:p>
            <a:pPr lvl="1"/>
            <a:r>
              <a:rPr lang="fr-FR" sz="2000" b="1" dirty="0">
                <a:highlight>
                  <a:srgbClr val="FFFFFF"/>
                </a:highlight>
              </a:rPr>
              <a:t>Parmi les jeunes en emploi en M6, 1/3 des jeunes le sont encore en M12</a:t>
            </a:r>
          </a:p>
          <a:p>
            <a:pPr lvl="1"/>
            <a:r>
              <a:rPr lang="fr-FR" sz="2000" dirty="0"/>
              <a:t>Un taux d’activité qui reste faible pour les parcours « Précarité sociale »</a:t>
            </a:r>
          </a:p>
          <a:p>
            <a:pPr lvl="1"/>
            <a:r>
              <a:rPr lang="fr-FR" sz="2000" dirty="0">
                <a:highlight>
                  <a:srgbClr val="FFFFFF"/>
                </a:highlight>
              </a:rPr>
              <a:t>Une plus forte augmentation du taux d’activité pour les parcours « famille, formation » </a:t>
            </a:r>
          </a:p>
          <a:p>
            <a:pPr>
              <a:spcAft>
                <a:spcPts val="1200"/>
              </a:spcAft>
            </a:pPr>
            <a:r>
              <a:rPr lang="fr-FR" sz="2400" dirty="0"/>
              <a:t>Des emplois à statuts précaires</a:t>
            </a:r>
          </a:p>
          <a:p>
            <a:pPr marL="0" indent="0">
              <a:buNone/>
            </a:pPr>
            <a:r>
              <a:rPr lang="fr-FR" sz="2400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b="1" dirty="0">
                <a:highlight>
                  <a:srgbClr val="FFFFFF"/>
                </a:highlight>
              </a:rPr>
              <a:t>Une appropriation fréquente de la norme « emploi », qui se heurte parfois aux processus d’accès ou aux conditions de maintien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B65DC1D-A9DA-A20D-1F4E-C11E2CF3CB2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40804" y="972568"/>
          <a:ext cx="5400000" cy="251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5F43B5A0-6DDB-B7E0-64CF-3DD0A1718F2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23921" y="3567468"/>
          <a:ext cx="5616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1616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92C680-04C8-10A8-4537-6BF3B58B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2216"/>
            <a:ext cx="14561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F0B866-B907-085A-4946-B3DF77FD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221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21F23C-82A2-3384-3ACF-3E394A4A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39" y="6374625"/>
            <a:ext cx="751295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58696A5-25CD-5158-6637-15860275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64" y="0"/>
            <a:ext cx="10515600" cy="961944"/>
          </a:xfrm>
        </p:spPr>
        <p:txBody>
          <a:bodyPr/>
          <a:lstStyle/>
          <a:p>
            <a:r>
              <a:rPr lang="fr-FR" dirty="0"/>
              <a:t>droits et budget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8E3B21-DDB4-0636-969F-0014C93C2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06" y="1179331"/>
            <a:ext cx="5262470" cy="4977907"/>
          </a:xfrm>
        </p:spPr>
        <p:txBody>
          <a:bodyPr>
            <a:normAutofit fontScale="85000" lnSpcReduction="10000"/>
          </a:bodyPr>
          <a:lstStyle/>
          <a:p>
            <a:r>
              <a:rPr lang="fr-FR" sz="2400" b="1" dirty="0"/>
              <a:t>Hausse continue de l’AAH et baisse des jeunes sans ressources</a:t>
            </a:r>
          </a:p>
          <a:p>
            <a:pPr>
              <a:spcBef>
                <a:spcPts val="1800"/>
              </a:spcBef>
            </a:pPr>
            <a:r>
              <a:rPr lang="fr-FR" sz="2400" b="1" dirty="0"/>
              <a:t>Hausse des ressources financières déclarées</a:t>
            </a:r>
          </a:p>
          <a:p>
            <a:pPr lvl="1"/>
            <a:r>
              <a:rPr lang="fr-FR" dirty="0"/>
              <a:t>De 503€ en moyenne en M0 à 824€ en M18</a:t>
            </a:r>
          </a:p>
          <a:p>
            <a:pPr lvl="1"/>
            <a:r>
              <a:rPr lang="fr-FR" dirty="0"/>
              <a:t>Hausse plus élevée pour « précarité sociale » et «  placement  »</a:t>
            </a:r>
          </a:p>
          <a:p>
            <a:pPr>
              <a:spcBef>
                <a:spcPts val="1800"/>
              </a:spcBef>
            </a:pPr>
            <a:r>
              <a:rPr lang="fr-FR" sz="2400" b="1" dirty="0">
                <a:highlight>
                  <a:srgbClr val="FFFFFF"/>
                </a:highlight>
              </a:rPr>
              <a:t>En M12, 7% des jeunes cumulent AAH + emploi  et 46% des jeunes en emploi ont l’AAH</a:t>
            </a:r>
          </a:p>
          <a:p>
            <a:pPr>
              <a:spcBef>
                <a:spcPts val="1800"/>
              </a:spcBef>
            </a:pPr>
            <a:r>
              <a:rPr lang="fr-FR" sz="2400" dirty="0">
                <a:highlight>
                  <a:srgbClr val="FFFFFF"/>
                </a:highlight>
              </a:rPr>
              <a:t>44% des jeunes </a:t>
            </a:r>
            <a:r>
              <a:rPr lang="fr-FR" sz="2400" dirty="0"/>
              <a:t>se déclarent endettés en M12, peu de baisse du montant des dettes</a:t>
            </a:r>
          </a:p>
          <a:p>
            <a:pPr marL="0" indent="0">
              <a:spcBef>
                <a:spcPts val="1800"/>
              </a:spcBef>
              <a:buNone/>
            </a:pPr>
            <a:endParaRPr lang="fr-FR" sz="900" dirty="0"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b="1" dirty="0">
                <a:highlight>
                  <a:srgbClr val="FFFFFF"/>
                </a:highlight>
              </a:rPr>
              <a:t>Hausse des mesures de protection : près de 2 jeunes sur 5 en M12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fr-FR" dirty="0">
                <a:highlight>
                  <a:srgbClr val="FFFFFF"/>
                </a:highlight>
              </a:rPr>
              <a:t>Hausse plus importante pour les parcours « Psychiatrie »</a:t>
            </a:r>
            <a:endParaRPr lang="fr-FR" sz="3300" dirty="0">
              <a:highlight>
                <a:srgbClr val="FFFFFF"/>
              </a:highlight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1F882C1D-C058-BF6B-7424-9AC34082760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0" y="480971"/>
          <a:ext cx="5963118" cy="285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851DEE3-7CF8-DC14-DAAF-90D9C70474A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0" y="3338215"/>
          <a:ext cx="5976000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5793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809C00-16E0-8BE9-7347-A7D960348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984C99-058D-F27E-01F2-85BF95E3D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ADCA1-FC0B-CABC-2278-AA888D5436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2C4CC-A007-41E0-8D18-E1E3C45D4C90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9349324-68E8-6662-65D9-BB64F822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Santé perçue et qualité de vie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2BA7A8-D7B0-DCC0-0459-1EA140C2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239253"/>
            <a:ext cx="11461750" cy="230714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fr-FR" sz="2400" b="1" dirty="0"/>
              <a:t>Peu d’évolution des scores de qualité de vie </a:t>
            </a:r>
            <a:r>
              <a:rPr lang="fr-FR" sz="2400" dirty="0"/>
              <a:t>entre M0 et M12</a:t>
            </a:r>
          </a:p>
          <a:p>
            <a:pPr>
              <a:spcAft>
                <a:spcPts val="1200"/>
              </a:spcAft>
            </a:pPr>
            <a:r>
              <a:rPr lang="fr-FR" sz="2400" b="1" dirty="0"/>
              <a:t>69% des jeunes déclarent un bon à excellent état de santé général </a:t>
            </a:r>
            <a:r>
              <a:rPr lang="fr-FR" sz="2400" dirty="0"/>
              <a:t>en M12 (idem M0)</a:t>
            </a:r>
          </a:p>
          <a:p>
            <a:pPr>
              <a:spcAft>
                <a:spcPts val="1200"/>
              </a:spcAft>
            </a:pPr>
            <a:r>
              <a:rPr lang="fr-FR" sz="2400" dirty="0"/>
              <a:t>Score de santé mentale plus faible que pour la santé physique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→ nécessité de comparer aux résultats issus d’autres études</a:t>
            </a:r>
            <a:endParaRPr lang="fr-FR" sz="2400" b="1" dirty="0"/>
          </a:p>
          <a:p>
            <a:pPr marL="0" indent="0">
              <a:spcAft>
                <a:spcPts val="1200"/>
              </a:spcAft>
              <a:buNone/>
            </a:pPr>
            <a:endParaRPr lang="fr-FR" sz="2400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B887542F-5C8C-3668-9DF9-11EEBEE5295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3666710"/>
          <a:ext cx="10375900" cy="330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033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742A02-7DFE-7B32-306B-8C5AB60FE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C775B10-279B-7A97-33BF-5DC6FAB5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134045"/>
            <a:ext cx="10515600" cy="961944"/>
          </a:xfrm>
        </p:spPr>
        <p:txBody>
          <a:bodyPr/>
          <a:lstStyle/>
          <a:p>
            <a:r>
              <a:rPr lang="fr-FR" dirty="0"/>
              <a:t>Suivi médical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22DE2B5-0FE4-F561-268B-77E8CB9D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29" y="1333500"/>
            <a:ext cx="5281027" cy="4847671"/>
          </a:xfrm>
        </p:spPr>
        <p:txBody>
          <a:bodyPr>
            <a:normAutofit/>
          </a:bodyPr>
          <a:lstStyle/>
          <a:p>
            <a:r>
              <a:rPr lang="fr-FR" sz="2400" b="1" dirty="0"/>
              <a:t>Peu d’évolution globale du suivi médical</a:t>
            </a:r>
          </a:p>
          <a:p>
            <a:r>
              <a:rPr lang="fr-FR" sz="2400" dirty="0"/>
              <a:t>Hausse du taux de suivi en psychiatrie pour les jeunes du parcours « Précarité sociale » 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C086D2A3-1E01-85C5-3613-45821639A01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41571" y="238008"/>
          <a:ext cx="576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8B8BB6BD-BDDA-0A7B-16C2-45C1D4F24A9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0" y="3085171"/>
          <a:ext cx="5760000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957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6CFE477-72AA-177A-1DFB-A2CAF6D21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EA19A4-BAF0-0D0F-3060-F8CCA5961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3CC288-D535-E844-C470-7F3913E532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2C4CC-A007-41E0-8D18-E1E3C45D4C90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B88F94E-F492-E39E-7CF5-C15A6D0C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61575"/>
            <a:ext cx="10515600" cy="961944"/>
          </a:xfrm>
        </p:spPr>
        <p:txBody>
          <a:bodyPr/>
          <a:lstStyle/>
          <a:p>
            <a:r>
              <a:rPr lang="fr-FR" dirty="0"/>
              <a:t>Hospitalisations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94E762-562D-B288-6D79-0239BDD38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67" y="1114098"/>
            <a:ext cx="5764533" cy="5067074"/>
          </a:xfrm>
        </p:spPr>
        <p:txBody>
          <a:bodyPr>
            <a:normAutofit lnSpcReduction="10000"/>
          </a:bodyPr>
          <a:lstStyle/>
          <a:p>
            <a:r>
              <a:rPr lang="fr-FR" sz="2400" b="1" dirty="0">
                <a:highlight>
                  <a:srgbClr val="FFFFFF"/>
                </a:highlight>
              </a:rPr>
              <a:t>Globalement, une proportion stable des hospitalisations mais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highlight>
                  <a:srgbClr val="FFFFFF"/>
                </a:highlight>
              </a:rPr>
              <a:t>Tendance à la baisse à M12 pour les parcours « placement » et « précarité sociale »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highlight>
                  <a:srgbClr val="FFFFFF"/>
                </a:highlight>
              </a:rPr>
              <a:t>Hausse pour les parcours « psychiatrie »</a:t>
            </a:r>
          </a:p>
          <a:p>
            <a:r>
              <a:rPr lang="fr-FR" sz="2400" b="1" dirty="0">
                <a:highlight>
                  <a:srgbClr val="FFFFFF"/>
                </a:highlight>
              </a:rPr>
              <a:t>Pas d’évolution de la durée moyenne des hospitalisations au cours des 3 derniers mois </a:t>
            </a:r>
            <a:r>
              <a:rPr lang="fr-FR" sz="2400" dirty="0">
                <a:highlight>
                  <a:srgbClr val="FFFFFF"/>
                </a:highlight>
              </a:rPr>
              <a:t> (environ 3 semaines pour la psychiatrie)</a:t>
            </a:r>
          </a:p>
          <a:p>
            <a:r>
              <a:rPr lang="fr-FR" sz="2400" dirty="0">
                <a:highlight>
                  <a:srgbClr val="FFFFFF"/>
                </a:highlight>
              </a:rPr>
              <a:t>Des hospitalisations libres (10 % des jeunes en M12) en prévention de la crise</a:t>
            </a:r>
          </a:p>
          <a:p>
            <a:pPr marL="0" indent="0">
              <a:buNone/>
            </a:pPr>
            <a:r>
              <a:rPr lang="fr-FR" sz="2400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voir comment évoluent ces données et comment elles s’articulent aux évolutions dans les autres domaines</a:t>
            </a:r>
            <a:endParaRPr lang="fr-FR" sz="2400" b="1" dirty="0">
              <a:highlight>
                <a:srgbClr val="FFFFFF"/>
              </a:highlight>
            </a:endParaRP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36AF5A95-1059-B66B-FC43-8750F393301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29350" y="390343"/>
          <a:ext cx="57645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AB74CB6-627A-39E3-10D4-5107339604B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29350" y="3314701"/>
          <a:ext cx="57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810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1C88B4-4698-021B-BAEA-28B0AA77A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325070-D742-E921-6537-5B985F231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AA3873-B877-9F22-60B4-C05A100E79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2C4CC-A007-41E0-8D18-E1E3C45D4C90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19F1DEE-F788-5DF7-C2E8-9A0ACF2A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19" y="0"/>
            <a:ext cx="10515600" cy="961944"/>
          </a:xfrm>
        </p:spPr>
        <p:txBody>
          <a:bodyPr/>
          <a:lstStyle/>
          <a:p>
            <a:r>
              <a:rPr lang="fr-FR" dirty="0"/>
              <a:t>Incarcérations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93D996-F743-03A9-2E10-B1100C333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5482213" cy="484767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FR" sz="2400" b="1" dirty="0"/>
              <a:t>En M18 : 7 jeunes ont été incarcérés, dont 3 sortants pour incarcération longue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Principalement du parcours « Précarité sociale » et 4/7 ont déjà connu la prison avant l’entrée dans UCSDJ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6/7 ont déjà connu la rue avant l’entrée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pas d’effet d’âge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que des hommes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→ un effet de rattrapage et de boucle </a:t>
            </a:r>
            <a:endParaRPr lang="fr-FR" sz="2400" b="1" dirty="0"/>
          </a:p>
          <a:p>
            <a:endParaRPr lang="fr-FR" sz="2000" dirty="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B2FC79B6-F45B-C5D9-F16F-B8286B1C8E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94387" y="212824"/>
          <a:ext cx="49455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9618515-4537-E309-A5B6-E67232525B5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00854" y="3085473"/>
          <a:ext cx="5112000" cy="316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7681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6FF3A0-03EB-9068-283D-82A5C325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79" y="6362216"/>
            <a:ext cx="14561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3A66A-D703-48B2-850E-6E27C19180F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B91D8F-47A9-25B0-A9DD-B297D9A1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620" y="636221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EFD66B-EB5A-6BED-D58C-0BEA66A9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0639" y="6374625"/>
            <a:ext cx="751295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A90E267-A9FA-5D22-61A6-1EBB4037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6" y="116184"/>
            <a:ext cx="5480713" cy="854319"/>
          </a:xfrm>
        </p:spPr>
        <p:txBody>
          <a:bodyPr>
            <a:noAutofit/>
          </a:bodyPr>
          <a:lstStyle/>
          <a:p>
            <a:r>
              <a:rPr lang="fr-FR" sz="3200" dirty="0"/>
              <a:t>Les sorties précoces du dispositif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325310-3D2B-DB77-DB46-17102501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840" y="433137"/>
            <a:ext cx="5802407" cy="5737148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13 sortants en M18 (8 en M12)</a:t>
            </a:r>
          </a:p>
          <a:p>
            <a:r>
              <a:rPr lang="fr-FR" sz="2400" dirty="0"/>
              <a:t>Davantage de sortants du parcours « Précarité sociale »</a:t>
            </a:r>
          </a:p>
          <a:p>
            <a:r>
              <a:rPr lang="fr-FR" sz="2400" dirty="0"/>
              <a:t>Motifs de sorties : déménagement hors région (4), sortie </a:t>
            </a:r>
            <a:r>
              <a:rPr lang="fr-FR" sz="2400" dirty="0">
                <a:highlight>
                  <a:srgbClr val="FFFFFF"/>
                </a:highlight>
              </a:rPr>
              <a:t>par choix personnel (3), incarcérations (3), sortie avec solution (1), exclusion (1), décès (1)</a:t>
            </a:r>
          </a:p>
          <a:p>
            <a:r>
              <a:rPr lang="fr-FR" sz="2400" dirty="0">
                <a:highlight>
                  <a:srgbClr val="FFFFFF"/>
                </a:highlight>
              </a:rPr>
              <a:t>Un retour en famille pour 6 jeunes, 2 en logement social</a:t>
            </a:r>
          </a:p>
          <a:p>
            <a:pPr marL="0" indent="0">
              <a:buNone/>
            </a:pPr>
            <a:endParaRPr lang="fr-FR" sz="24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fr-FR" sz="2400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temporalité courte de l’évaluation pour analyser toutes les sorties</a:t>
            </a:r>
          </a:p>
          <a:p>
            <a:pPr marL="0" indent="0">
              <a:buNone/>
            </a:pPr>
            <a:r>
              <a:rPr lang="fr-FR" sz="2400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des pratiques à modifier pour accompagner les personnes ayant eu un parcours plus ancré de rue si ces données se confirment dans le temps</a:t>
            </a:r>
            <a:endParaRPr lang="fr-FR" sz="2400" b="1" dirty="0">
              <a:highlight>
                <a:srgbClr val="FFFFFF"/>
              </a:highlight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115DE9FD-2C77-167A-0EEB-85F76F7343B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132334"/>
          <a:ext cx="5954486" cy="459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1458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5CF9A5-7F82-2D48-50E1-7A4244AF2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5C76A2-512D-B590-CD9B-84991B605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B3E52B-56F0-2CB1-BCC7-B95F555E2D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2C4CC-A007-41E0-8D18-E1E3C45D4C90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81DE10C-DD98-CE9C-03B6-679EB973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provisoire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8681DB-6470-5863-E344-7B7538426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439003"/>
            <a:ext cx="10515600" cy="5264676"/>
          </a:xfrm>
        </p:spPr>
        <p:txBody>
          <a:bodyPr>
            <a:normAutofit/>
          </a:bodyPr>
          <a:lstStyle/>
          <a:p>
            <a:r>
              <a:rPr lang="fr-FR" b="1" dirty="0"/>
              <a:t>Des jeunes inscrits dans le dispositif avec des itinéraires variés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dirty="0"/>
              <a:t>réfléchir la file active et les filières d’orientation</a:t>
            </a:r>
          </a:p>
          <a:p>
            <a:r>
              <a:rPr lang="fr-FR" b="1" dirty="0"/>
              <a:t>Des spécificités de l’accompagnement des jeunes </a:t>
            </a:r>
            <a:r>
              <a:rPr lang="fr-FR" dirty="0"/>
              <a:t>: le réseau, l’appétence pour l’emploi, la nouveauté du logement individuel, la récence des troubles, leur dynamisme …</a:t>
            </a:r>
          </a:p>
          <a:p>
            <a:r>
              <a:rPr lang="fr-FR" b="1" dirty="0"/>
              <a:t>Des évolutions variables selon les trajectoires </a:t>
            </a:r>
            <a:r>
              <a:rPr lang="fr-FR" dirty="0"/>
              <a:t>: pas d’infléchissement mais une réduction des inégalités de ressources relationnelles et financières</a:t>
            </a:r>
          </a:p>
          <a:p>
            <a:pPr marL="0" indent="0">
              <a:buNone/>
            </a:pPr>
            <a:endParaRPr lang="fr-FR" dirty="0"/>
          </a:p>
          <a:p>
            <a:pPr marL="449263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544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5CF9A5-7F82-2D48-50E1-7A4244AF2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5C76A2-512D-B590-CD9B-84991B605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B3E52B-56F0-2CB1-BCC7-B95F555E2D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2C4CC-A007-41E0-8D18-E1E3C45D4C90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81DE10C-DD98-CE9C-03B6-679EB973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provisoire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8681DB-6470-5863-E344-7B7538426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582699"/>
            <a:ext cx="10515600" cy="5264676"/>
          </a:xfrm>
        </p:spPr>
        <p:txBody>
          <a:bodyPr>
            <a:normAutofit/>
          </a:bodyPr>
          <a:lstStyle/>
          <a:p>
            <a:r>
              <a:rPr lang="fr-FR" b="1" dirty="0"/>
              <a:t>Une attention particulière pour les jeunes ayant déjà un parcours plus ancré de sans-abrisme ou d’hébergement précaire </a:t>
            </a:r>
            <a:r>
              <a:rPr lang="fr-FR" dirty="0"/>
              <a:t>si les dynamiques se confirment :</a:t>
            </a:r>
          </a:p>
          <a:p>
            <a:pPr lvl="1"/>
            <a:r>
              <a:rPr lang="fr-FR" i="1" dirty="0"/>
              <a:t>Pratiques d’accompagnement spécifiques sur les plans de l’habiter ? </a:t>
            </a:r>
          </a:p>
          <a:p>
            <a:pPr lvl="1"/>
            <a:r>
              <a:rPr lang="fr-FR" i="1" dirty="0"/>
              <a:t>Pratiques d’accompagnement spécifiques pour la justice ?</a:t>
            </a:r>
          </a:p>
          <a:p>
            <a:pPr lvl="1"/>
            <a:r>
              <a:rPr lang="fr-FR" i="1" dirty="0"/>
              <a:t>Inventer des modalités d’accompagnement du Chez soi durant le temps de l’incarcération ?</a:t>
            </a:r>
          </a:p>
          <a:p>
            <a:pPr lvl="1"/>
            <a:r>
              <a:rPr lang="fr-FR" i="1" dirty="0"/>
              <a:t>Intervention plus précoce ?</a:t>
            </a:r>
          </a:p>
          <a:p>
            <a:endParaRPr lang="fr-FR" dirty="0"/>
          </a:p>
          <a:p>
            <a:pPr marL="449263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293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5CF9A5-7F82-2D48-50E1-7A4244AF2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5C76A2-512D-B590-CD9B-84991B605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B3E52B-56F0-2CB1-BCC7-B95F555E2D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2C4CC-A007-41E0-8D18-E1E3C45D4C90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81DE10C-DD98-CE9C-03B6-679EB973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 pour la suite de l’analyse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8681DB-6470-5863-E344-7B7538426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Suite de </a:t>
            </a:r>
            <a:r>
              <a:rPr lang="fr-FR" b="1" dirty="0"/>
              <a:t>l’analyse longitudinale </a:t>
            </a:r>
            <a:r>
              <a:rPr lang="fr-FR" dirty="0"/>
              <a:t>avec les évolutions en M24</a:t>
            </a:r>
          </a:p>
          <a:p>
            <a:r>
              <a:rPr lang="fr-FR" dirty="0"/>
              <a:t>Analyse des </a:t>
            </a:r>
            <a:r>
              <a:rPr lang="fr-FR" b="1" dirty="0"/>
              <a:t>entretiens auprès de jeunes </a:t>
            </a:r>
            <a:r>
              <a:rPr lang="fr-FR" dirty="0"/>
              <a:t>: complément des analyses quantitatives sur le pouvoir d’agir, la santé perçue, l’appropriation de l’accompagnement…</a:t>
            </a:r>
          </a:p>
          <a:p>
            <a:r>
              <a:rPr lang="fr-FR" dirty="0"/>
              <a:t>Analyse de </a:t>
            </a:r>
            <a:r>
              <a:rPr lang="fr-FR" b="1" dirty="0"/>
              <a:t>l’appropriation du modèle et du dispositif </a:t>
            </a:r>
            <a:r>
              <a:rPr lang="fr-FR" dirty="0"/>
              <a:t>à travers les entretiens auprès des équipes et des partenaires</a:t>
            </a:r>
          </a:p>
          <a:p>
            <a:r>
              <a:rPr lang="fr-FR" dirty="0"/>
              <a:t>Des comparaisons avec des </a:t>
            </a:r>
            <a:r>
              <a:rPr lang="fr-FR" b="1"/>
              <a:t>données externes</a:t>
            </a:r>
            <a:endParaRPr lang="fr-FR" b="1" dirty="0"/>
          </a:p>
          <a:p>
            <a:pPr marL="449263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763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17" y="6260640"/>
            <a:ext cx="1164387" cy="3960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30" y="5671803"/>
            <a:ext cx="1773238" cy="10429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2262" y="248099"/>
            <a:ext cx="11022676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Une expèrimentation qui s’adosse au dispositif généraliste « Un chez-soi d’abord »</a:t>
            </a:r>
            <a:endParaRPr lang="fr-FR" b="1" dirty="0"/>
          </a:p>
        </p:txBody>
      </p:sp>
      <p:sp>
        <p:nvSpPr>
          <p:cNvPr id="6" name="Shape 286"/>
          <p:cNvSpPr/>
          <p:nvPr/>
        </p:nvSpPr>
        <p:spPr>
          <a:xfrm>
            <a:off x="432262" y="822249"/>
            <a:ext cx="11022676" cy="28519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t" anchorCtr="0"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endParaRPr lang="fr-FR" u="sng" dirty="0" smtClean="0"/>
          </a:p>
          <a:p>
            <a:pPr>
              <a:lnSpc>
                <a:spcPct val="120000"/>
              </a:lnSpc>
            </a:pPr>
            <a:r>
              <a:rPr lang="fr-FR" dirty="0" smtClean="0"/>
              <a:t>Une expèrimentation conduite sur deux sites Lille et Toulouse et qui porte sur 100 jeunes et sur 3 ans (2020/2022)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Adossée à un site existant du « Un chez-soi d’abord » généraliste</a:t>
            </a:r>
          </a:p>
          <a:p>
            <a:pPr>
              <a:lnSpc>
                <a:spcPct val="120000"/>
              </a:lnSpc>
            </a:pPr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dirty="0" smtClean="0"/>
              <a:t>	Prolongation d’une année (2020/2023) / retard des inclusions lié à la crise Covid</a:t>
            </a:r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  <a:defRPr/>
            </a:pPr>
            <a:r>
              <a:rPr lang="fr-FR" dirty="0" smtClean="0"/>
              <a:t>Des expérimentations spécifiques conduites pour les jeunes à l’international mais nécessité de valider les hypothèses dans le contexte français</a:t>
            </a:r>
          </a:p>
          <a:p>
            <a:pPr marL="342900" indent="-342900">
              <a:lnSpc>
                <a:spcPct val="120000"/>
              </a:lnSpc>
              <a:buAutoNum type="arabicParenR"/>
              <a:defRPr/>
            </a:pPr>
            <a:r>
              <a:rPr lang="fr-FR" dirty="0" smtClean="0"/>
              <a:t>Il </a:t>
            </a:r>
            <a:r>
              <a:rPr lang="fr-FR" dirty="0"/>
              <a:t>existe une spécificité de l’accompagnement des jeunes adultes « sans chez-soi » présentant une ou des pathologies mentales sévères pour un retour à l’autonomie et à la citoyenneté</a:t>
            </a:r>
            <a:r>
              <a:rPr lang="fr-FR" dirty="0" smtClean="0"/>
              <a:t>.</a:t>
            </a:r>
          </a:p>
          <a:p>
            <a:pPr marL="342900" indent="-342900">
              <a:lnSpc>
                <a:spcPct val="120000"/>
              </a:lnSpc>
              <a:buFontTx/>
              <a:buAutoNum type="arabicParenR"/>
              <a:defRPr/>
            </a:pPr>
            <a:r>
              <a:rPr lang="fr-FR" dirty="0"/>
              <a:t>La mise en œuvre du dispositif permet un décloisonnement global à l’échelle du territoire concerné entre les dispositifs qui accompagnent ces publics lors du passage à l’âge adulte.</a:t>
            </a:r>
          </a:p>
          <a:p>
            <a:pPr marL="342900" indent="-342900">
              <a:buAutoNum type="arabicParenR"/>
              <a:defRPr/>
            </a:pPr>
            <a:endParaRPr lang="fr-FR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</p:txBody>
      </p:sp>
      <p:sp>
        <p:nvSpPr>
          <p:cNvPr id="9" name="Shape 286"/>
          <p:cNvSpPr/>
          <p:nvPr/>
        </p:nvSpPr>
        <p:spPr>
          <a:xfrm>
            <a:off x="432262" y="3767777"/>
            <a:ext cx="4846320" cy="27826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t" anchorCtr="0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fr-FR" sz="1600" dirty="0" smtClean="0"/>
              <a:t>Le modèle « Un chez-soi d’abord » a montré son efficience par une étude scientifique randomisée 2011/2016</a:t>
            </a:r>
            <a:endParaRPr lang="fr-FR" sz="1600" u="sng" dirty="0" smtClean="0"/>
          </a:p>
          <a:p>
            <a:pPr lvl="0" fontAlgn="auto"/>
            <a:endParaRPr lang="fr-FR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fr-FR" altLang="fr-FR" sz="1600" dirty="0"/>
          </a:p>
          <a:p>
            <a:endParaRPr lang="fr-FR" altLang="fr-FR" sz="16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600" dirty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627611" y="1765744"/>
            <a:ext cx="640080" cy="24106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95" y="4809153"/>
            <a:ext cx="3959352" cy="1649488"/>
          </a:xfrm>
          <a:prstGeom prst="rect">
            <a:avLst/>
          </a:prstGeom>
        </p:spPr>
      </p:pic>
      <p:sp>
        <p:nvSpPr>
          <p:cNvPr id="12" name="Shape 286"/>
          <p:cNvSpPr/>
          <p:nvPr/>
        </p:nvSpPr>
        <p:spPr>
          <a:xfrm>
            <a:off x="6032233" y="4098175"/>
            <a:ext cx="5561214" cy="15736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t" anchorCtr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L’évaluation recherche vise à </a:t>
            </a:r>
            <a:r>
              <a:rPr lang="fr-FR" dirty="0"/>
              <a:t>analyser les indicateurs permettant de </a:t>
            </a:r>
            <a:r>
              <a:rPr lang="fr-FR" u="sng" dirty="0"/>
              <a:t>qualifier la spécificité existante dans cette tranche d’âge</a:t>
            </a:r>
            <a:r>
              <a:rPr lang="fr-F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C’est une étude observationnelle qui s’appuie sur l’analyse </a:t>
            </a:r>
            <a:r>
              <a:rPr lang="de-DE" dirty="0" smtClean="0"/>
              <a:t>de </a:t>
            </a:r>
            <a:r>
              <a:rPr lang="de-DE" dirty="0"/>
              <a:t>données quantitatives et </a:t>
            </a:r>
            <a:r>
              <a:rPr lang="de-DE" dirty="0" smtClean="0"/>
              <a:t>qualitatives et qui vise à faire patrimoine de l‘expérience</a:t>
            </a:r>
            <a:endParaRPr lang="fr-FR" dirty="0" smtClean="0"/>
          </a:p>
          <a:p>
            <a:pPr marL="342900" lvl="0" indent="-342900" fontAlgn="auto">
              <a:buFont typeface="+mj-lt"/>
              <a:buAutoNum type="arabicPeriod"/>
            </a:pPr>
            <a:endParaRPr lang="fr-FR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fr-FR" altLang="fr-FR" sz="1600" dirty="0"/>
          </a:p>
          <a:p>
            <a:endParaRPr lang="fr-FR" altLang="fr-FR" sz="16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600" dirty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5335367" y="4880122"/>
            <a:ext cx="640080" cy="24106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5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F2234EE-3214-4D40-9702-025D6ADA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7" y="489678"/>
            <a:ext cx="3462143" cy="485936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FE8942C-8358-4E8C-8399-0C7AF44901EF}"/>
              </a:ext>
            </a:extLst>
          </p:cNvPr>
          <p:cNvSpPr txBox="1"/>
          <p:nvPr/>
        </p:nvSpPr>
        <p:spPr>
          <a:xfrm>
            <a:off x="4272210" y="2516726"/>
            <a:ext cx="712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Adeline Beaumont, Statisticienne,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a.beaumont@ococ.fr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Audrey Roquefort, Psychologue social,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a.roquefort@ococ.fr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4C97B-3A83-49C4-9DDC-AA36C4D9D31A}"/>
              </a:ext>
            </a:extLst>
          </p:cNvPr>
          <p:cNvSpPr/>
          <p:nvPr/>
        </p:nvSpPr>
        <p:spPr>
          <a:xfrm>
            <a:off x="4272210" y="4377560"/>
            <a:ext cx="31641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AC15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MONTPELLIER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AC15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04 67 69 25 03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385AF-C6DB-49E1-92B3-975D747AE46D}"/>
              </a:ext>
            </a:extLst>
          </p:cNvPr>
          <p:cNvSpPr/>
          <p:nvPr/>
        </p:nvSpPr>
        <p:spPr>
          <a:xfrm>
            <a:off x="9412031" y="4341274"/>
            <a:ext cx="22642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D8E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TOULOUSE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D8E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05 61 53 11 46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9C552BB-66FD-40BF-B5B4-9A8433B35488}"/>
              </a:ext>
            </a:extLst>
          </p:cNvPr>
          <p:cNvSpPr/>
          <p:nvPr/>
        </p:nvSpPr>
        <p:spPr>
          <a:xfrm>
            <a:off x="4378779" y="5261685"/>
            <a:ext cx="6727371" cy="461665"/>
          </a:xfrm>
          <a:prstGeom prst="roundRect">
            <a:avLst/>
          </a:prstGeom>
          <a:gradFill flip="none" rotWithShape="1">
            <a:gsLst>
              <a:gs pos="0">
                <a:srgbClr val="AC1549"/>
              </a:gs>
              <a:gs pos="100000">
                <a:srgbClr val="ED8E4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www.creaiors-occitanie.fr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8C50BAF8-E0D7-46EB-829F-537BF3432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619" y="6381985"/>
            <a:ext cx="55430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CAE7-356C-4EC1-9432-5169CDC035B3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33AC9A78-F356-4F40-9648-6FD58BA49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1142" y="6381985"/>
            <a:ext cx="75129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55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86"/>
          <p:cNvSpPr/>
          <p:nvPr/>
        </p:nvSpPr>
        <p:spPr>
          <a:xfrm>
            <a:off x="725160" y="632154"/>
            <a:ext cx="10477589" cy="52943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lvl="0"/>
            <a:endParaRPr lang="fr-FR" u="sng" dirty="0" smtClean="0"/>
          </a:p>
          <a:p>
            <a:pPr lvl="0"/>
            <a:endParaRPr lang="fr-FR" u="sng" dirty="0"/>
          </a:p>
          <a:p>
            <a:endParaRPr lang="fr-FR" altLang="fr-FR" sz="1600" dirty="0"/>
          </a:p>
          <a:p>
            <a:endParaRPr lang="fr-FR" altLang="fr-FR" sz="16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600" dirty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17" y="6260640"/>
            <a:ext cx="1164387" cy="3960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17597" y="2285629"/>
            <a:ext cx="7247288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Point d’étape sur les expérimentations en cours :</a:t>
            </a:r>
          </a:p>
          <a:p>
            <a:pPr algn="ctr"/>
            <a:r>
              <a:rPr lang="fr-FR" sz="2400" dirty="0" smtClean="0"/>
              <a:t>Dijon, Lyon, </a:t>
            </a:r>
            <a:r>
              <a:rPr lang="fr-FR" sz="2400" dirty="0" smtClean="0"/>
              <a:t>Carpentras, </a:t>
            </a:r>
            <a:r>
              <a:rPr lang="fr-FR" sz="2400" dirty="0" smtClean="0"/>
              <a:t>La Réunion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37507" y="765499"/>
            <a:ext cx="1060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30" y="5739146"/>
            <a:ext cx="1773238" cy="10429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86"/>
          <p:cNvSpPr/>
          <p:nvPr/>
        </p:nvSpPr>
        <p:spPr>
          <a:xfrm>
            <a:off x="725160" y="632154"/>
            <a:ext cx="10477589" cy="52943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lvl="0"/>
            <a:endParaRPr lang="fr-FR" u="sng" dirty="0" smtClean="0"/>
          </a:p>
          <a:p>
            <a:pPr lvl="0"/>
            <a:endParaRPr lang="fr-FR" u="sng" dirty="0"/>
          </a:p>
          <a:p>
            <a:endParaRPr lang="fr-FR" altLang="fr-FR" sz="1600" dirty="0"/>
          </a:p>
          <a:p>
            <a:endParaRPr lang="fr-FR" altLang="fr-FR" sz="16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600" dirty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17" y="6260640"/>
            <a:ext cx="1164387" cy="39600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85289" y="1076604"/>
            <a:ext cx="111029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 programme propose une intervention précoce pour des jeunes en grande vulnérabilité sociale et sanitaire</a:t>
            </a:r>
          </a:p>
          <a:p>
            <a:r>
              <a:rPr lang="fr-FR" dirty="0" smtClean="0"/>
              <a:t>Vise à </a:t>
            </a:r>
            <a:r>
              <a:rPr lang="fr-FR" b="1" dirty="0" smtClean="0"/>
              <a:t>prévenir les effets délétères d’un passage à la rue ET à lutter contre les effets négatifs des ACE </a:t>
            </a:r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Quelle efficacité pour quel parcours type?</a:t>
            </a:r>
          </a:p>
          <a:p>
            <a:r>
              <a:rPr lang="fr-FR" dirty="0" smtClean="0"/>
              <a:t>		Quelles adaptation des pratiques selon les parcours?</a:t>
            </a:r>
          </a:p>
          <a:p>
            <a:r>
              <a:rPr lang="fr-FR" dirty="0" smtClean="0"/>
              <a:t>		A quel âge l’intervention est-elle la plus adaptée : pose la question des 16/18 ans</a:t>
            </a:r>
          </a:p>
          <a:p>
            <a:endParaRPr lang="fr-FR" dirty="0"/>
          </a:p>
          <a:p>
            <a:r>
              <a:rPr lang="fr-FR" dirty="0" smtClean="0"/>
              <a:t>Les travaux lancés sur les territoires permettent d’établir un diagnostic des besoins et une cartographie des acteurs et favorisent le décloisonnement</a:t>
            </a:r>
          </a:p>
          <a:p>
            <a:r>
              <a:rPr lang="fr-FR" dirty="0" smtClean="0"/>
              <a:t>Pistes à travailler : lien avec le CEJ JR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30" y="5739146"/>
            <a:ext cx="1773238" cy="10429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12504" y="4273034"/>
            <a:ext cx="111029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Perspectives et calendrier</a:t>
            </a:r>
          </a:p>
          <a:p>
            <a:r>
              <a:rPr lang="fr-FR" dirty="0" smtClean="0"/>
              <a:t>Résultats de l’évaluation recherche fin juin 2023</a:t>
            </a:r>
          </a:p>
          <a:p>
            <a:r>
              <a:rPr lang="fr-FR" dirty="0" smtClean="0"/>
              <a:t>Comité d’évaluation le 11 juillet 2023 pour juger de la pertinence du programme</a:t>
            </a:r>
          </a:p>
          <a:p>
            <a:r>
              <a:rPr lang="fr-FR" dirty="0" smtClean="0"/>
              <a:t>Pérennisation et déploiement seront envisagés au regard des résultats et préconisations</a:t>
            </a:r>
          </a:p>
          <a:p>
            <a:endParaRPr lang="fr-FR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432262" y="248099"/>
            <a:ext cx="11022676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Questionnements, perspectives et discussions</a:t>
            </a:r>
            <a:endParaRPr lang="fr-FR" b="1" dirty="0"/>
          </a:p>
        </p:txBody>
      </p:sp>
      <p:sp>
        <p:nvSpPr>
          <p:cNvPr id="4" name="Flèche droite 3"/>
          <p:cNvSpPr/>
          <p:nvPr/>
        </p:nvSpPr>
        <p:spPr>
          <a:xfrm>
            <a:off x="1007027" y="2114879"/>
            <a:ext cx="860961" cy="39288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8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17" y="6260640"/>
            <a:ext cx="1164387" cy="39600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32414" y="2227809"/>
            <a:ext cx="534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Merci de votre attention</a:t>
            </a:r>
            <a:endParaRPr lang="fr-FR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098" y="5830797"/>
            <a:ext cx="1773238" cy="10429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60;p1" descr="16fa422fdcda04ed84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9051" y="3802045"/>
            <a:ext cx="1634279" cy="1361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0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17" y="6260640"/>
            <a:ext cx="1164387" cy="3960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30" y="5671803"/>
            <a:ext cx="1773238" cy="10429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2262" y="248099"/>
            <a:ext cx="11022676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Une expèrimentation qui s’adosse au dispositif généraliste « Un chez-soi d’abord »</a:t>
            </a:r>
            <a:endParaRPr lang="fr-FR" b="1" dirty="0"/>
          </a:p>
        </p:txBody>
      </p:sp>
      <p:sp>
        <p:nvSpPr>
          <p:cNvPr id="6" name="Shape 286"/>
          <p:cNvSpPr/>
          <p:nvPr/>
        </p:nvSpPr>
        <p:spPr>
          <a:xfrm>
            <a:off x="432262" y="822249"/>
            <a:ext cx="8096596" cy="288522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t" anchorCtr="0"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endParaRPr lang="fr-FR" u="sng" dirty="0" smtClean="0"/>
          </a:p>
          <a:p>
            <a:pPr>
              <a:lnSpc>
                <a:spcPct val="120000"/>
              </a:lnSpc>
            </a:pPr>
            <a:r>
              <a:rPr lang="fr-FR" dirty="0" smtClean="0"/>
              <a:t>Les critères d’entrée dans l’expérimentation :</a:t>
            </a:r>
            <a:endParaRPr lang="fr-FR" dirty="0"/>
          </a:p>
          <a:p>
            <a:pPr marL="342900" indent="-342900">
              <a:buAutoNum type="arabicParenR"/>
              <a:defRPr/>
            </a:pPr>
            <a:r>
              <a:rPr lang="fr-FR" dirty="0" smtClean="0"/>
              <a:t>Avoir entre 18 et 22 ans</a:t>
            </a:r>
          </a:p>
          <a:p>
            <a:pPr marL="342900" indent="-342900">
              <a:buAutoNum type="arabicParenR"/>
              <a:defRPr/>
            </a:pPr>
            <a:r>
              <a:rPr lang="fr-FR" dirty="0" smtClean="0"/>
              <a:t>Présenter des symptômes de troubles psychiques sévères</a:t>
            </a:r>
          </a:p>
          <a:p>
            <a:pPr marL="342900" indent="-342900">
              <a:buAutoNum type="arabicParenR"/>
              <a:defRPr/>
            </a:pPr>
            <a:r>
              <a:rPr lang="fr-FR" dirty="0" smtClean="0"/>
              <a:t>Etre sans domicile ou avoir de forte chance de le devenir</a:t>
            </a:r>
          </a:p>
          <a:p>
            <a:pPr marL="342900" indent="-342900">
              <a:buAutoNum type="arabicParenR"/>
              <a:defRPr/>
            </a:pPr>
            <a:r>
              <a:rPr lang="fr-FR" dirty="0" smtClean="0"/>
              <a:t>Avoir des besoins élevés d’accompagnement</a:t>
            </a:r>
          </a:p>
          <a:p>
            <a:pPr marL="342900" indent="-342900">
              <a:buAutoNum type="arabicParenR"/>
              <a:defRPr/>
            </a:pPr>
            <a:r>
              <a:rPr lang="fr-FR" dirty="0" smtClean="0"/>
              <a:t>Etre en situation administrative régulière sur le territoire</a:t>
            </a:r>
          </a:p>
          <a:p>
            <a:pPr marL="342900" indent="-342900">
              <a:buAutoNum type="arabicParenR"/>
              <a:defRPr/>
            </a:pPr>
            <a:r>
              <a:rPr lang="fr-FR" dirty="0" smtClean="0"/>
              <a:t>Souhaitez intégrer le programme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 smtClean="0"/>
              <a:t>Les spécificités :</a:t>
            </a:r>
            <a:endParaRPr lang="fr-FR" dirty="0"/>
          </a:p>
          <a:p>
            <a:pPr marL="342900" indent="-342900">
              <a:buAutoNum type="arabicParenR"/>
              <a:defRPr/>
            </a:pPr>
            <a:r>
              <a:rPr lang="fr-FR" dirty="0" smtClean="0"/>
              <a:t>Durée d’accompagnement : 3 ans renouvelable 1 fois</a:t>
            </a:r>
          </a:p>
          <a:p>
            <a:pPr marL="342900" indent="-342900">
              <a:buAutoNum type="arabicParenR"/>
              <a:defRPr/>
            </a:pPr>
            <a:r>
              <a:rPr lang="fr-FR" dirty="0" smtClean="0"/>
              <a:t>Une intensivité d’accompagnement renforcée : ratio 1/6 versus 1/10 professionnel/locataire</a:t>
            </a:r>
          </a:p>
          <a:p>
            <a:pPr marL="342900" indent="-342900">
              <a:buAutoNum type="arabicParenR"/>
              <a:defRPr/>
            </a:pPr>
            <a:r>
              <a:rPr lang="fr-FR" dirty="0" smtClean="0"/>
              <a:t>Des modalités d’accompagnement centrées sur : le développement des compétences psychosociales, l’accès à l’emploi, la formation ou l’activité, l’acceptabilité des premiers signes de la pathologie, la prise en charge du psychotraumatisme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1" name="Shape 286"/>
          <p:cNvSpPr/>
          <p:nvPr/>
        </p:nvSpPr>
        <p:spPr>
          <a:xfrm>
            <a:off x="432262" y="3829563"/>
            <a:ext cx="4788131" cy="255817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t" anchorCtr="0">
            <a:normAutofit fontScale="85000" lnSpcReduction="10000"/>
          </a:bodyPr>
          <a:lstStyle/>
          <a:p>
            <a:pPr>
              <a:defRPr/>
            </a:pPr>
            <a:r>
              <a:rPr lang="fr-FR" dirty="0" smtClean="0"/>
              <a:t>L’évaluation a retenu « quatre parcours type de jeunes inclus »</a:t>
            </a:r>
          </a:p>
          <a:p>
            <a:pPr>
              <a:defRPr/>
            </a:pPr>
            <a:r>
              <a:rPr lang="fr-FR" dirty="0"/>
              <a:t>L</a:t>
            </a:r>
            <a:r>
              <a:rPr lang="fr-FR" dirty="0" smtClean="0"/>
              <a:t>eur point commun : taux élevé </a:t>
            </a:r>
            <a:r>
              <a:rPr lang="fr-FR" u="sng" dirty="0" smtClean="0"/>
              <a:t>d’expériences traumatiques vécues dans l’enfance </a:t>
            </a:r>
            <a:r>
              <a:rPr lang="fr-FR" dirty="0" smtClean="0"/>
              <a:t>(ACE) 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La </a:t>
            </a:r>
            <a:r>
              <a:rPr lang="fr-FR" dirty="0"/>
              <a:t>quasi-totalité des jeunes interrogés (95,6 %) indiquent avoir vécu au moins une expérience potentiellement traumatique durant leur enfance </a:t>
            </a: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/>
              <a:t>P</a:t>
            </a:r>
            <a:r>
              <a:rPr lang="fr-FR" dirty="0" smtClean="0"/>
              <a:t>lus </a:t>
            </a:r>
            <a:r>
              <a:rPr lang="fr-FR" dirty="0"/>
              <a:t>des deux tiers (67,8 %) ont vécu au moins quatre expériences traumatiques sur les dix </a:t>
            </a:r>
            <a:r>
              <a:rPr lang="fr-FR" dirty="0" smtClean="0"/>
              <a:t>décrites </a:t>
            </a:r>
          </a:p>
          <a:p>
            <a:pPr>
              <a:defRPr/>
            </a:pPr>
            <a:r>
              <a:rPr lang="fr-FR" sz="1600" i="1" dirty="0" smtClean="0"/>
              <a:t>(6% dans l’étude de 2001 ACES </a:t>
            </a:r>
            <a:r>
              <a:rPr lang="fr-FR" sz="1600" i="1" dirty="0" err="1"/>
              <a:t>S</a:t>
            </a:r>
            <a:r>
              <a:rPr lang="fr-FR" sz="1600" i="1" dirty="0" err="1" smtClean="0"/>
              <a:t>tudy</a:t>
            </a:r>
            <a:r>
              <a:rPr lang="fr-FR" sz="1600" i="1" dirty="0" smtClean="0"/>
              <a:t> population générale USA)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4" name="Shape 286"/>
          <p:cNvSpPr/>
          <p:nvPr/>
        </p:nvSpPr>
        <p:spPr>
          <a:xfrm>
            <a:off x="6410832" y="4164067"/>
            <a:ext cx="5044106" cy="14495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t" anchorCtr="0">
            <a:normAutofit lnSpcReduction="10000"/>
          </a:bodyPr>
          <a:lstStyle/>
          <a:p>
            <a:pPr>
              <a:defRPr/>
            </a:pPr>
            <a:r>
              <a:rPr lang="fr-FR" dirty="0" smtClean="0"/>
              <a:t>Risque </a:t>
            </a:r>
            <a:r>
              <a:rPr lang="fr-FR" dirty="0"/>
              <a:t>très élevé de développement de problèmes de santé </a:t>
            </a:r>
            <a:r>
              <a:rPr lang="fr-FR" dirty="0" smtClean="0"/>
              <a:t>physiques, psychiques, d’addiction et d’intégration sociale à </a:t>
            </a:r>
            <a:r>
              <a:rPr lang="fr-FR" dirty="0"/>
              <a:t>l’âge adulte en lien avec ces ACE, </a:t>
            </a:r>
            <a:r>
              <a:rPr lang="fr-FR" u="sng" dirty="0"/>
              <a:t>justifiant le besoin d’un accompagnement </a:t>
            </a:r>
            <a:r>
              <a:rPr lang="fr-FR" u="sng" dirty="0" smtClean="0"/>
              <a:t>précoce.  </a:t>
            </a:r>
            <a:endParaRPr lang="fr-FR" u="sng" dirty="0"/>
          </a:p>
        </p:txBody>
      </p:sp>
      <p:sp>
        <p:nvSpPr>
          <p:cNvPr id="3" name="Flèche droite 2"/>
          <p:cNvSpPr/>
          <p:nvPr/>
        </p:nvSpPr>
        <p:spPr>
          <a:xfrm>
            <a:off x="5417195" y="4716138"/>
            <a:ext cx="796834" cy="3925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778274" y="1141405"/>
            <a:ext cx="3158801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dirty="0" smtClean="0"/>
              <a:t>Quelques chiffres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118 jeunes accompagnés depuis le début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25 ont quitté le dispositif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2 sont PDV dans les 6 premiers 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2 jeunes DCD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Une première proposition de logement en 4 semaines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415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17" y="6260640"/>
            <a:ext cx="1164387" cy="3960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30" y="5671803"/>
            <a:ext cx="1773238" cy="10429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2262" y="248099"/>
            <a:ext cx="11022676" cy="6463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Une expèrimentation qui propose une réponse adaptée aux besoins des jeunes en situation de grande vulnérabilité</a:t>
            </a:r>
            <a:endParaRPr lang="fr-FR" b="1" dirty="0"/>
          </a:p>
        </p:txBody>
      </p:sp>
      <p:sp>
        <p:nvSpPr>
          <p:cNvPr id="6" name="Shape 286"/>
          <p:cNvSpPr/>
          <p:nvPr/>
        </p:nvSpPr>
        <p:spPr>
          <a:xfrm>
            <a:off x="432262" y="1000026"/>
            <a:ext cx="11022676" cy="19078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Le rôle préventif du programme par </a:t>
            </a:r>
            <a:r>
              <a:rPr lang="fr-FR" dirty="0"/>
              <a:t>u</a:t>
            </a:r>
            <a:r>
              <a:rPr lang="fr-FR" dirty="0" smtClean="0"/>
              <a:t>ne « </a:t>
            </a:r>
            <a:r>
              <a:rPr lang="fr-FR" b="1" dirty="0" smtClean="0"/>
              <a:t>approche tenant compte des traumatismes et de la violence</a:t>
            </a:r>
            <a:r>
              <a:rPr lang="fr-FR" dirty="0" smtClean="0"/>
              <a:t> 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Comprendre les traumatismes et la violence ainsi que leurs répercussions sur la vie et le comportement des </a:t>
            </a:r>
            <a:r>
              <a:rPr lang="fr-FR" dirty="0" smtClean="0"/>
              <a:t>personnes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Créer des environnements psychologiquement et physiquement </a:t>
            </a:r>
            <a:r>
              <a:rPr lang="fr-FR" dirty="0" smtClean="0"/>
              <a:t>sûrs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Favoriser des possibilités de </a:t>
            </a:r>
            <a:r>
              <a:rPr lang="fr-FR" dirty="0" smtClean="0"/>
              <a:t>choix et </a:t>
            </a:r>
            <a:r>
              <a:rPr lang="fr-FR" dirty="0"/>
              <a:t>de collaboration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Offrir </a:t>
            </a:r>
            <a:r>
              <a:rPr lang="fr-FR" dirty="0"/>
              <a:t>une approche basée sur les forces et le renforcement des </a:t>
            </a:r>
            <a:r>
              <a:rPr lang="fr-FR" dirty="0" smtClean="0"/>
              <a:t>capacités</a:t>
            </a:r>
            <a:endParaRPr lang="fr-FR" dirty="0"/>
          </a:p>
        </p:txBody>
      </p:sp>
      <p:sp>
        <p:nvSpPr>
          <p:cNvPr id="8" name="Shape 286"/>
          <p:cNvSpPr/>
          <p:nvPr/>
        </p:nvSpPr>
        <p:spPr>
          <a:xfrm>
            <a:off x="1097280" y="3880461"/>
            <a:ext cx="9218849" cy="27761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t" anchorCtr="0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fr-FR" u="sng" dirty="0" smtClean="0"/>
              <a:t>Rôle préventif et conditions favorables à l’empowerment </a:t>
            </a:r>
          </a:p>
          <a:p>
            <a:pPr algn="ctr">
              <a:lnSpc>
                <a:spcPct val="120000"/>
              </a:lnSpc>
            </a:pPr>
            <a:r>
              <a:rPr lang="fr-FR" dirty="0" smtClean="0"/>
              <a:t>Accès et maintien dans le logement : sécurisation du parcours</a:t>
            </a:r>
          </a:p>
          <a:p>
            <a:pPr algn="ctr">
              <a:lnSpc>
                <a:spcPct val="120000"/>
              </a:lnSpc>
            </a:pPr>
            <a:r>
              <a:rPr lang="fr-FR" dirty="0" smtClean="0"/>
              <a:t>Stabilisation des ressources, accès à la formation et l’emploi : renforcement de l’estime de soi</a:t>
            </a:r>
          </a:p>
          <a:p>
            <a:pPr algn="ctr">
              <a:lnSpc>
                <a:spcPct val="120000"/>
              </a:lnSpc>
            </a:pPr>
            <a:r>
              <a:rPr lang="fr-FR" dirty="0" smtClean="0"/>
              <a:t>Approche centrée sur le choix et la sécurisation du lien</a:t>
            </a:r>
          </a:p>
          <a:p>
            <a:pPr algn="ctr">
              <a:lnSpc>
                <a:spcPct val="120000"/>
              </a:lnSpc>
            </a:pPr>
            <a:r>
              <a:rPr lang="fr-FR" dirty="0" smtClean="0"/>
              <a:t>Approche orientée rétablissement : centrée sur les forces et les compétences</a:t>
            </a:r>
          </a:p>
          <a:p>
            <a:pPr algn="ctr">
              <a:lnSpc>
                <a:spcPct val="120000"/>
              </a:lnSpc>
            </a:pPr>
            <a:r>
              <a:rPr lang="fr-FR" dirty="0" smtClean="0"/>
              <a:t>Prise en compte du traumatisme vicariant</a:t>
            </a:r>
          </a:p>
          <a:p>
            <a:pPr algn="ctr">
              <a:lnSpc>
                <a:spcPct val="120000"/>
              </a:lnSpc>
            </a:pPr>
            <a:r>
              <a:rPr lang="fr-FR" dirty="0" smtClean="0"/>
              <a:t> =</a:t>
            </a:r>
          </a:p>
          <a:p>
            <a:pPr algn="ctr">
              <a:lnSpc>
                <a:spcPct val="120000"/>
              </a:lnSpc>
            </a:pPr>
            <a:r>
              <a:rPr lang="fr-FR" dirty="0" smtClean="0"/>
              <a:t>Milieu dans lequel le soin et le rétablissement social et citoyen sont possibles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 rot="5400000">
            <a:off x="5435968" y="3157629"/>
            <a:ext cx="788166" cy="5412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86"/>
          <p:cNvSpPr/>
          <p:nvPr/>
        </p:nvSpPr>
        <p:spPr>
          <a:xfrm>
            <a:off x="725160" y="632154"/>
            <a:ext cx="10477589" cy="52943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lvl="0"/>
            <a:endParaRPr lang="fr-FR" u="sng" dirty="0" smtClean="0"/>
          </a:p>
          <a:p>
            <a:pPr lvl="0"/>
            <a:endParaRPr lang="fr-FR" u="sng" dirty="0"/>
          </a:p>
          <a:p>
            <a:endParaRPr lang="fr-FR" altLang="fr-FR" sz="1600" dirty="0"/>
          </a:p>
          <a:p>
            <a:endParaRPr lang="fr-FR" altLang="fr-FR" sz="16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1600" dirty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17" y="6260640"/>
            <a:ext cx="1164387" cy="3960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26899" y="1892436"/>
            <a:ext cx="7848126" cy="2369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Présentation des éléments qualitatif du suivi par les dispositifs de Lille et Toulouse</a:t>
            </a:r>
          </a:p>
          <a:p>
            <a:pPr algn="ctr"/>
            <a:r>
              <a:rPr lang="fr-FR" sz="1600" i="1" dirty="0" smtClean="0"/>
              <a:t>François Flon, Nicolas Trujillo -  </a:t>
            </a:r>
            <a:r>
              <a:rPr lang="fr-FR" sz="1600" i="1" dirty="0"/>
              <a:t>Vincent </a:t>
            </a:r>
            <a:r>
              <a:rPr lang="fr-FR" sz="1600" i="1" dirty="0" smtClean="0"/>
              <a:t>Lézac, Véronique Waxin</a:t>
            </a:r>
            <a:endParaRPr lang="fr-FR" sz="16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937507" y="765499"/>
            <a:ext cx="1060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30" y="5739146"/>
            <a:ext cx="1773238" cy="10429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3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720745" y="88180"/>
            <a:ext cx="10373709" cy="769401"/>
          </a:xfrm>
          <a:prstGeom prst="rect">
            <a:avLst/>
          </a:prstGeom>
          <a:solidFill>
            <a:srgbClr val="5CBCAE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fr-FR" sz="4400" b="1" u="sng" dirty="0">
                <a:solidFill>
                  <a:schemeClr val="lt1"/>
                </a:solidFill>
                <a:latin typeface="Trebuchet MS"/>
                <a:sym typeface="Trebuchet MS"/>
              </a:rPr>
              <a:t>Amélioration de la qualité de vie</a:t>
            </a:r>
            <a:endParaRPr lang="fr-FR" sz="4400" dirty="0">
              <a:solidFill>
                <a:schemeClr val="lt1"/>
              </a:solidFill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760417" y="982876"/>
            <a:ext cx="10334046" cy="5651604"/>
            <a:chOff x="0" y="0"/>
            <a:chExt cx="10334046" cy="4041494"/>
          </a:xfrm>
        </p:grpSpPr>
        <p:sp>
          <p:nvSpPr>
            <p:cNvPr id="83" name="Google Shape;83;p3"/>
            <p:cNvSpPr/>
            <p:nvPr/>
          </p:nvSpPr>
          <p:spPr>
            <a:xfrm rot="5400000">
              <a:off x="6043600" y="-2335267"/>
              <a:ext cx="1954644" cy="662623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FCA">
                <a:alpha val="89803"/>
              </a:srgbClr>
            </a:solidFill>
            <a:ln w="19050" cap="rnd" cmpd="sng">
              <a:solidFill>
                <a:srgbClr val="CF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3707807" y="95944"/>
              <a:ext cx="6530812" cy="1763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fr-FR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Qu’est ce que le bien être ? Santé , logement, vie sociale , activités…</a:t>
              </a:r>
            </a:p>
            <a:p>
              <a:pPr marL="0" marR="0" lvl="1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</a:pPr>
              <a:endParaRPr lang="fr-FR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fr-FR" sz="16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Travail autour de l’isolement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endParaRPr lang="fr-FR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Soutien des projets individuels et collectifs</a:t>
              </a:r>
              <a:endParaRPr lang="fr-FR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endParaRPr lang="fr-FR" sz="1600"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Char char="•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Itinéraire bis: Un lieu repère hors les murs</a:t>
              </a:r>
              <a:endParaRPr lang="fr-FR" sz="1600" dirty="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45" y="0"/>
              <a:ext cx="3705724" cy="206063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 txBox="1"/>
            <p:nvPr/>
          </p:nvSpPr>
          <p:spPr>
            <a:xfrm>
              <a:off x="101637" y="100592"/>
              <a:ext cx="3504540" cy="185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orbel"/>
                <a:buNone/>
              </a:pPr>
              <a:r>
                <a:rPr lang="fr-FR" sz="4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Toulouse</a:t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rot="5400000">
              <a:off x="6062048" y="-230503"/>
              <a:ext cx="1931821" cy="66121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5E6C8">
                <a:alpha val="89803"/>
              </a:srgbClr>
            </a:solidFill>
            <a:ln w="19050" cap="rnd" cmpd="sng">
              <a:solidFill>
                <a:srgbClr val="F5E6C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3611259" y="2195188"/>
              <a:ext cx="6517870" cy="1743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endParaRPr lang="fr-FR" sz="3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00050" lvl="1" indent="-285750">
                <a:lnSpc>
                  <a:spcPct val="90000"/>
                </a:lnSpc>
                <a:spcBef>
                  <a:spcPts val="180"/>
                </a:spcBef>
                <a:buClr>
                  <a:schemeClr val="dk1"/>
                </a:buClr>
                <a:buSzPts val="1800"/>
                <a:buFont typeface="Arial"/>
                <a:buChar char="•"/>
              </a:pPr>
              <a:endParaRPr lang="fr-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  <a:p>
              <a:pPr marL="400050" lvl="1" indent="-285750">
                <a:lnSpc>
                  <a:spcPct val="90000"/>
                </a:lnSpc>
                <a:spcBef>
                  <a:spcPts val="180"/>
                </a:spcBef>
                <a:buClr>
                  <a:srgbClr val="000000"/>
                </a:buClr>
                <a:buSzPts val="1800"/>
                <a:buFont typeface="Arial"/>
                <a:buChar char="•"/>
              </a:pPr>
              <a:endParaRPr lang="fr-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  <a:p>
              <a:pPr marL="400050" lvl="1" indent="-285750" algn="just">
                <a:lnSpc>
                  <a:spcPct val="90000"/>
                </a:lnSpc>
                <a:spcBef>
                  <a:spcPts val="180"/>
                </a:spcBef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Qualité de vie et bien être : santé, insertion professionnelle, centre d'intérêts, logement, entourage, …</a:t>
              </a:r>
            </a:p>
            <a:p>
              <a:pPr marL="400050" lvl="1" indent="-285750" algn="just">
                <a:lnSpc>
                  <a:spcPct val="90000"/>
                </a:lnSpc>
                <a:spcBef>
                  <a:spcPts val="180"/>
                </a:spcBef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Supports d'accompagnements variés.</a:t>
              </a:r>
            </a:p>
            <a:p>
              <a:pPr marL="400050" lvl="1" indent="-285750" algn="just">
                <a:lnSpc>
                  <a:spcPct val="90000"/>
                </a:lnSpc>
                <a:spcBef>
                  <a:spcPts val="180"/>
                </a:spcBef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Stabilisation à partir du logement : repères en construction.</a:t>
              </a:r>
              <a:endParaRPr lang="fr-FR" sz="160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  <a:p>
              <a:pPr marL="400050" lvl="1" indent="-285750" algn="just">
                <a:lnSpc>
                  <a:spcPct val="90000"/>
                </a:lnSpc>
                <a:spcBef>
                  <a:spcPts val="180"/>
                </a:spcBef>
                <a:buSzPts val="1800"/>
                <a:buFont typeface="Wingdings"/>
                <a:buChar char="Ø"/>
              </a:pPr>
              <a:endParaRPr lang="fr-FR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  <a:p>
              <a:pPr marL="400050" lvl="1" indent="-285750" algn="just">
                <a:lnSpc>
                  <a:spcPct val="90000"/>
                </a:lnSpc>
                <a:spcBef>
                  <a:spcPts val="180"/>
                </a:spcBef>
                <a:buSzPts val="1800"/>
                <a:buFont typeface="Wingdings"/>
                <a:buChar char="Ø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Développer la connaissance du tissu partenarial et associatif existant : culture, sport, citoyenneté, loisirs.</a:t>
              </a:r>
            </a:p>
            <a:p>
              <a:pPr marL="400050" lvl="1" indent="-285750" algn="just">
                <a:lnSpc>
                  <a:spcPct val="90000"/>
                </a:lnSpc>
                <a:spcBef>
                  <a:spcPts val="180"/>
                </a:spcBef>
                <a:buSzPts val="1800"/>
                <a:buFont typeface="Wingdings"/>
                <a:buChar char="Ø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Vécu d'isolement.</a:t>
              </a:r>
            </a:p>
            <a:p>
              <a:pPr marL="400050" lvl="1" indent="-285750" algn="just">
                <a:lnSpc>
                  <a:spcPct val="90000"/>
                </a:lnSpc>
                <a:spcBef>
                  <a:spcPts val="180"/>
                </a:spcBef>
                <a:buSzPts val="1800"/>
                <a:buFont typeface="Wingdings"/>
                <a:buChar char="Ø"/>
              </a:pPr>
              <a:r>
                <a:rPr lang="fr-FR" sz="16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Séjour Montagne 2022 : Droit aux vacances et loisirs.</a:t>
              </a:r>
            </a:p>
            <a:p>
              <a:pPr marL="400050" lvl="1" indent="-285750" algn="just">
                <a:lnSpc>
                  <a:spcPct val="90000"/>
                </a:lnSpc>
                <a:spcBef>
                  <a:spcPts val="180"/>
                </a:spcBef>
                <a:buClr>
                  <a:srgbClr val="000000"/>
                </a:buClr>
                <a:buSzPts val="1800"/>
                <a:buFontTx/>
                <a:buChar char="-"/>
              </a:pPr>
              <a:endParaRPr lang="fr-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  <a:p>
              <a:pPr marL="400050" lvl="1" indent="-285750">
                <a:lnSpc>
                  <a:spcPct val="90000"/>
                </a:lnSpc>
                <a:spcBef>
                  <a:spcPts val="180"/>
                </a:spcBef>
                <a:buClr>
                  <a:prstClr val="black"/>
                </a:buClr>
                <a:buSzPts val="1800"/>
                <a:buFontTx/>
                <a:buChar char="-"/>
              </a:pPr>
              <a:endParaRPr lang="fr-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  <a:p>
              <a:pPr marL="400050" lvl="1" indent="-285750">
                <a:lnSpc>
                  <a:spcPct val="90000"/>
                </a:lnSpc>
                <a:spcBef>
                  <a:spcPts val="180"/>
                </a:spcBef>
                <a:buClr>
                  <a:prstClr val="black"/>
                </a:buClr>
                <a:buSzPts val="1800"/>
                <a:buFontTx/>
                <a:buChar char="-"/>
              </a:pPr>
              <a:endParaRPr lang="fr-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2087333"/>
              <a:ext cx="3716623" cy="1836000"/>
            </a:xfrm>
            <a:prstGeom prst="roundRect">
              <a:avLst>
                <a:gd name="adj" fmla="val 16667"/>
              </a:avLst>
            </a:prstGeom>
            <a:solidFill>
              <a:srgbClr val="6D91A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 txBox="1"/>
            <p:nvPr/>
          </p:nvSpPr>
          <p:spPr>
            <a:xfrm>
              <a:off x="89626" y="2176959"/>
              <a:ext cx="3537371" cy="1656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orbel"/>
                <a:buNone/>
              </a:pPr>
              <a:r>
                <a:rPr lang="fr-FR" sz="4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Lille</a:t>
              </a:r>
              <a:endParaRPr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17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720745" y="56191"/>
            <a:ext cx="10373709" cy="769401"/>
          </a:xfrm>
          <a:prstGeom prst="rect">
            <a:avLst/>
          </a:prstGeom>
          <a:solidFill>
            <a:srgbClr val="5CBCAE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fr-FR" sz="4400" b="1" u="sng" dirty="0">
                <a:solidFill>
                  <a:schemeClr val="lt1"/>
                </a:solidFill>
                <a:latin typeface="Trebuchet MS"/>
                <a:sym typeface="Trebuchet MS"/>
              </a:rPr>
              <a:t>Stabilisation du parcours logement</a:t>
            </a:r>
            <a:endParaRPr sz="4400" dirty="0"/>
          </a:p>
        </p:txBody>
      </p:sp>
      <p:grpSp>
        <p:nvGrpSpPr>
          <p:cNvPr id="82" name="Google Shape;82;p3"/>
          <p:cNvGrpSpPr/>
          <p:nvPr/>
        </p:nvGrpSpPr>
        <p:grpSpPr>
          <a:xfrm>
            <a:off x="720754" y="982876"/>
            <a:ext cx="10377836" cy="5651604"/>
            <a:chOff x="-39663" y="0"/>
            <a:chExt cx="10377836" cy="4041494"/>
          </a:xfrm>
        </p:grpSpPr>
        <p:sp>
          <p:nvSpPr>
            <p:cNvPr id="83" name="Google Shape;83;p3"/>
            <p:cNvSpPr/>
            <p:nvPr/>
          </p:nvSpPr>
          <p:spPr>
            <a:xfrm rot="5400000">
              <a:off x="6043600" y="-2335267"/>
              <a:ext cx="1954644" cy="662623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FCA">
                <a:alpha val="89803"/>
              </a:srgbClr>
            </a:solidFill>
            <a:ln w="19050" cap="rnd" cmpd="sng">
              <a:solidFill>
                <a:srgbClr val="CF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3807361" y="191362"/>
              <a:ext cx="6530812" cy="1763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dk1"/>
                  </a:solidFill>
                  <a:latin typeface="Trebuchet MS"/>
                </a:rPr>
                <a:t>Logement investis et entretenus.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dk1"/>
                  </a:solidFill>
                  <a:latin typeface="Trebuchet MS"/>
                </a:rPr>
                <a:t>Proposition rapide de logement (- de 7 semaines).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>
                  <a:solidFill>
                    <a:schemeClr val="dk1"/>
                  </a:solidFill>
                  <a:latin typeface="Trebuchet MS"/>
                </a:rPr>
                <a:t>Taux de maintien au logement &gt; 85%</a:t>
              </a:r>
              <a:endParaRPr lang="fr-FR">
                <a:solidFill>
                  <a:schemeClr val="dk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dk1"/>
                  </a:solidFill>
                  <a:latin typeface="Trebuchet MS"/>
                </a:rPr>
                <a:t>Accès au logement social en bail direct (11 personnes)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dk1"/>
                  </a:solidFill>
                  <a:latin typeface="Trebuchet MS"/>
                </a:rPr>
                <a:t>Equipe GLA intégrée au dispositif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>
                <a:solidFill>
                  <a:schemeClr val="dk1"/>
                </a:solidFill>
                <a:latin typeface="Trebuchet MS"/>
              </a:endParaRPr>
            </a:p>
            <a:p>
              <a:pPr marL="285750" indent="-285750">
                <a:buFont typeface="Wingdings" panose="020B0604020202020204" pitchFamily="34" charset="0"/>
                <a:buChar char="Ø"/>
              </a:pPr>
              <a:r>
                <a:rPr lang="fr-FR" dirty="0">
                  <a:solidFill>
                    <a:schemeClr val="dk1"/>
                  </a:solidFill>
                  <a:latin typeface="Trebuchet MS"/>
                </a:rPr>
                <a:t>Tension du marché immobilier.</a:t>
              </a:r>
            </a:p>
            <a:p>
              <a:endParaRPr lang="fr-FR" dirty="0">
                <a:solidFill>
                  <a:schemeClr val="dk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45" y="0"/>
              <a:ext cx="3705724" cy="206063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 txBox="1"/>
            <p:nvPr/>
          </p:nvSpPr>
          <p:spPr>
            <a:xfrm>
              <a:off x="101637" y="100592"/>
              <a:ext cx="3504540" cy="185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orbel"/>
                <a:buNone/>
              </a:pPr>
              <a:r>
                <a:rPr lang="fr-FR" sz="40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Lille</a:t>
              </a:r>
              <a:endParaRPr dirty="0"/>
            </a:p>
          </p:txBody>
        </p:sp>
        <p:sp>
          <p:nvSpPr>
            <p:cNvPr id="87" name="Google Shape;87;p3"/>
            <p:cNvSpPr/>
            <p:nvPr/>
          </p:nvSpPr>
          <p:spPr>
            <a:xfrm rot="5400000">
              <a:off x="6062048" y="-230503"/>
              <a:ext cx="1931821" cy="66121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5E6C8">
                <a:alpha val="89803"/>
              </a:srgbClr>
            </a:solidFill>
            <a:ln w="19050" cap="rnd" cmpd="sng">
              <a:solidFill>
                <a:srgbClr val="F5E6C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3716623" y="2180120"/>
              <a:ext cx="6517870" cy="1743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lvl="1">
                <a:lnSpc>
                  <a:spcPct val="90000"/>
                </a:lnSpc>
                <a:spcBef>
                  <a:spcPts val="180"/>
                </a:spcBef>
                <a:buClr>
                  <a:schemeClr val="dk1"/>
                </a:buClr>
                <a:buSzPts val="1800"/>
              </a:pPr>
              <a:r>
                <a:rPr lang="fr-FR" sz="320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.</a:t>
              </a:r>
              <a:r>
                <a:rPr lang="fr-FR" sz="180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fr-FR" sz="1600" dirty="0">
                  <a:latin typeface="Trebuchet MS" panose="020B0603020202020204" pitchFamily="34" charset="0"/>
                </a:rPr>
                <a:t>Le logement / Le chez soi</a:t>
              </a:r>
            </a:p>
            <a:p>
              <a:pPr marL="114300" lvl="1">
                <a:lnSpc>
                  <a:spcPct val="90000"/>
                </a:lnSpc>
                <a:spcBef>
                  <a:spcPts val="180"/>
                </a:spcBef>
                <a:buClr>
                  <a:schemeClr val="dk1"/>
                </a:buClr>
                <a:buSzPts val="1800"/>
              </a:pPr>
              <a:r>
                <a:rPr lang="fr-FR" sz="3200" dirty="0">
                  <a:latin typeface="Trebuchet MS" panose="020B0603020202020204" pitchFamily="34" charset="0"/>
                </a:rPr>
                <a:t>.</a:t>
              </a:r>
              <a:r>
                <a:rPr lang="fr-FR" sz="1800" dirty="0">
                  <a:latin typeface="Trebuchet MS" panose="020B0603020202020204" pitchFamily="34" charset="0"/>
                </a:rPr>
                <a:t> </a:t>
              </a:r>
              <a:r>
                <a:rPr lang="fr-FR" sz="1600" dirty="0">
                  <a:latin typeface="Trebuchet MS" panose="020B0603020202020204" pitchFamily="34" charset="0"/>
                </a:rPr>
                <a:t>Place à l’expérience: Le parcours logement (logement, relogement, rupture, vas et viens)</a:t>
              </a:r>
            </a:p>
            <a:p>
              <a:pPr marL="114300" lvl="1">
                <a:lnSpc>
                  <a:spcPct val="90000"/>
                </a:lnSpc>
                <a:spcBef>
                  <a:spcPts val="180"/>
                </a:spcBef>
                <a:buClr>
                  <a:schemeClr val="dk1"/>
                </a:buClr>
                <a:buSzPts val="1800"/>
              </a:pPr>
              <a:r>
                <a:rPr lang="fr-FR" sz="3200" dirty="0">
                  <a:latin typeface="Trebuchet MS" panose="020B0603020202020204" pitchFamily="34" charset="0"/>
                </a:rPr>
                <a:t>.</a:t>
              </a:r>
              <a:r>
                <a:rPr lang="fr-FR" sz="1800" dirty="0">
                  <a:latin typeface="Trebuchet MS" panose="020B0603020202020204" pitchFamily="34" charset="0"/>
                </a:rPr>
                <a:t> </a:t>
              </a:r>
              <a:r>
                <a:rPr lang="fr-FR" sz="1600" dirty="0">
                  <a:latin typeface="Trebuchet MS" panose="020B0603020202020204" pitchFamily="34" charset="0"/>
                </a:rPr>
                <a:t>Rapport au logement des jeunes</a:t>
              </a:r>
            </a:p>
            <a:p>
              <a:pPr marL="114300" lvl="1">
                <a:lnSpc>
                  <a:spcPct val="90000"/>
                </a:lnSpc>
                <a:spcBef>
                  <a:spcPts val="180"/>
                </a:spcBef>
                <a:buClr>
                  <a:schemeClr val="dk1"/>
                </a:buClr>
                <a:buSzPts val="1800"/>
              </a:pPr>
              <a:r>
                <a:rPr lang="fr-FR" sz="3200" dirty="0">
                  <a:latin typeface="Trebuchet MS" panose="020B0603020202020204" pitchFamily="34" charset="0"/>
                </a:rPr>
                <a:t>.</a:t>
              </a:r>
              <a:r>
                <a:rPr lang="fr-FR" sz="1800" dirty="0">
                  <a:latin typeface="Trebuchet MS" panose="020B0603020202020204" pitchFamily="34" charset="0"/>
                </a:rPr>
                <a:t> </a:t>
              </a:r>
              <a:r>
                <a:rPr lang="fr-FR" sz="1600" dirty="0">
                  <a:latin typeface="Trebuchet MS" panose="020B0603020202020204" pitchFamily="34" charset="0"/>
                </a:rPr>
                <a:t>L’orientation : HLM, Logement autonome, alternatif, autre</a:t>
              </a: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2087333"/>
              <a:ext cx="3716623" cy="1836000"/>
            </a:xfrm>
            <a:prstGeom prst="roundRect">
              <a:avLst>
                <a:gd name="adj" fmla="val 16667"/>
              </a:avLst>
            </a:prstGeom>
            <a:solidFill>
              <a:srgbClr val="6D91A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 txBox="1"/>
            <p:nvPr/>
          </p:nvSpPr>
          <p:spPr>
            <a:xfrm>
              <a:off x="-39663" y="2223352"/>
              <a:ext cx="3537371" cy="1656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orbel"/>
                <a:buNone/>
              </a:pPr>
              <a:r>
                <a:rPr lang="fr-FR" sz="4000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Toulouse</a:t>
              </a:r>
              <a:endParaRPr sz="4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5865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980CE803-861B-4EDC-AF5E-7B655F96A531}" vid="{03E46D0B-C999-4A3D-9E34-653E5A2367B2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</TotalTime>
  <Words>4500</Words>
  <Application>Microsoft Office PowerPoint</Application>
  <PresentationFormat>Grand écran</PresentationFormat>
  <Paragraphs>527</Paragraphs>
  <Slides>43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7" baseType="lpstr">
      <vt:lpstr>ＭＳ Ｐゴシック</vt:lpstr>
      <vt:lpstr>Arial</vt:lpstr>
      <vt:lpstr>Calibri</vt:lpstr>
      <vt:lpstr>Corbel</vt:lpstr>
      <vt:lpstr>Courier New</vt:lpstr>
      <vt:lpstr>Lato Black</vt:lpstr>
      <vt:lpstr>Lato Bold</vt:lpstr>
      <vt:lpstr>Lato Light</vt:lpstr>
      <vt:lpstr>Roboto</vt:lpstr>
      <vt:lpstr>Times New Roman</vt:lpstr>
      <vt:lpstr>Trebuchet MS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chez soi d’abord jeunes </vt:lpstr>
      <vt:lpstr>Plan de la présentation</vt:lpstr>
      <vt:lpstr>Rappel du cadre</vt:lpstr>
      <vt:lpstr>les questions initiales  </vt:lpstr>
      <vt:lpstr>La méthodologie</vt:lpstr>
      <vt:lpstr>Restitution de données recueillies auprès des jeunes</vt:lpstr>
      <vt:lpstr>parcours logement</vt:lpstr>
      <vt:lpstr>soutiens social et familial</vt:lpstr>
      <vt:lpstr>Les expériences potentiellement traumatiques de l’enfance (Echelle ACE)</vt:lpstr>
      <vt:lpstr>Santé mentale et recours aux soins</vt:lpstr>
      <vt:lpstr>Les Parcours des jeunes inclus dans le dispositif</vt:lpstr>
      <vt:lpstr>Restitution des données recueillies auprès des jeunes</vt:lpstr>
      <vt:lpstr>Le logement</vt:lpstr>
      <vt:lpstr>Soutiens social et familial</vt:lpstr>
      <vt:lpstr>Socialisation professionnelle</vt:lpstr>
      <vt:lpstr>droits et budget</vt:lpstr>
      <vt:lpstr>Santé perçue et qualité de vie</vt:lpstr>
      <vt:lpstr>Suivi médical</vt:lpstr>
      <vt:lpstr>Hospitalisations</vt:lpstr>
      <vt:lpstr>Incarcérations</vt:lpstr>
      <vt:lpstr>Les sorties précoces du dispositif</vt:lpstr>
      <vt:lpstr>Synthèse provisoire </vt:lpstr>
      <vt:lpstr>Synthèse provisoire </vt:lpstr>
      <vt:lpstr>Perspectives pour la suite de l’analyse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Jordan Chevreau</dc:creator>
  <cp:lastModifiedBy>ESTECAHANDY Pascale</cp:lastModifiedBy>
  <cp:revision>235</cp:revision>
  <dcterms:created xsi:type="dcterms:W3CDTF">2017-06-21T14:00:06Z</dcterms:created>
  <dcterms:modified xsi:type="dcterms:W3CDTF">2023-03-14T18:16:06Z</dcterms:modified>
</cp:coreProperties>
</file>