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0" r:id="rId4"/>
    <p:sldId id="271" r:id="rId5"/>
    <p:sldId id="272" r:id="rId6"/>
    <p:sldId id="273" r:id="rId7"/>
    <p:sldId id="259" r:id="rId8"/>
    <p:sldId id="258" r:id="rId9"/>
    <p:sldId id="263" r:id="rId10"/>
    <p:sldId id="260" r:id="rId11"/>
    <p:sldId id="274" r:id="rId12"/>
    <p:sldId id="267" r:id="rId13"/>
    <p:sldId id="262" r:id="rId14"/>
    <p:sldId id="264" r:id="rId15"/>
    <p:sldId id="265" r:id="rId16"/>
    <p:sldId id="266"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p:scale>
          <a:sx n="63" d="100"/>
          <a:sy n="63" d="100"/>
        </p:scale>
        <p:origin x="-720"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70F24-4037-C540-AA92-D1E40B5827FA}" type="datetimeFigureOut">
              <a:rPr lang="fr-FR" smtClean="0"/>
              <a:t>09/11/2016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122C8-6C60-E140-B2C1-447BEB2181A5}" type="slidenum">
              <a:rPr lang="fr-FR" smtClean="0"/>
              <a:t>‹N°›</a:t>
            </a:fld>
            <a:endParaRPr lang="fr-FR"/>
          </a:p>
        </p:txBody>
      </p:sp>
    </p:spTree>
    <p:extLst>
      <p:ext uri="{BB962C8B-B14F-4D97-AF65-F5344CB8AC3E}">
        <p14:creationId xmlns:p14="http://schemas.microsoft.com/office/powerpoint/2010/main" val="2157481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Qui dit investissement dit efficacité de l’aide : souci présent même pour les aides d’urgence : question de la</a:t>
            </a:r>
            <a:r>
              <a:rPr lang="fr-FR" baseline="0" dirty="0" smtClean="0"/>
              <a:t> plus value</a:t>
            </a:r>
          </a:p>
          <a:p>
            <a:r>
              <a:rPr lang="fr-FR" baseline="0" dirty="0" smtClean="0"/>
              <a:t>Qui investit ? Une juste répartition de l’effort d’investissement</a:t>
            </a:r>
            <a:endParaRPr lang="fr-FR" dirty="0" smtClean="0"/>
          </a:p>
          <a:p>
            <a:r>
              <a:rPr lang="fr-FR" dirty="0" smtClean="0"/>
              <a:t>Co-investissement en fonction des capacités : employabilité</a:t>
            </a:r>
            <a:r>
              <a:rPr lang="fr-FR" baseline="0" dirty="0" smtClean="0"/>
              <a:t> / solidarité familiale</a:t>
            </a:r>
          </a:p>
          <a:p>
            <a:r>
              <a:rPr lang="fr-FR" baseline="0" dirty="0" smtClean="0"/>
              <a:t>Une partie des discussions portent sur l’évaluation de ces capacités : </a:t>
            </a:r>
            <a:endParaRPr lang="fr-FR" dirty="0"/>
          </a:p>
        </p:txBody>
      </p:sp>
      <p:sp>
        <p:nvSpPr>
          <p:cNvPr id="4" name="Espace réservé du numéro de diapositive 3"/>
          <p:cNvSpPr>
            <a:spLocks noGrp="1"/>
          </p:cNvSpPr>
          <p:nvPr>
            <p:ph type="sldNum" sz="quarter" idx="10"/>
          </p:nvPr>
        </p:nvSpPr>
        <p:spPr/>
        <p:txBody>
          <a:bodyPr/>
          <a:lstStyle/>
          <a:p>
            <a:fld id="{CA0122C8-6C60-E140-B2C1-447BEB2181A5}" type="slidenum">
              <a:rPr lang="fr-FR" smtClean="0"/>
              <a:t>9</a:t>
            </a:fld>
            <a:endParaRPr lang="fr-FR"/>
          </a:p>
        </p:txBody>
      </p:sp>
    </p:spTree>
    <p:extLst>
      <p:ext uri="{BB962C8B-B14F-4D97-AF65-F5344CB8AC3E}">
        <p14:creationId xmlns:p14="http://schemas.microsoft.com/office/powerpoint/2010/main" val="1934255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Une question de niveau mais aussi d’évaluation de la plus-value</a:t>
            </a:r>
          </a:p>
          <a:p>
            <a:endParaRPr lang="fr-FR" dirty="0"/>
          </a:p>
        </p:txBody>
      </p:sp>
      <p:sp>
        <p:nvSpPr>
          <p:cNvPr id="4" name="Espace réservé du numéro de diapositive 3"/>
          <p:cNvSpPr>
            <a:spLocks noGrp="1"/>
          </p:cNvSpPr>
          <p:nvPr>
            <p:ph type="sldNum" sz="quarter" idx="10"/>
          </p:nvPr>
        </p:nvSpPr>
        <p:spPr/>
        <p:txBody>
          <a:bodyPr/>
          <a:lstStyle/>
          <a:p>
            <a:fld id="{CA0122C8-6C60-E140-B2C1-447BEB2181A5}" type="slidenum">
              <a:rPr lang="fr-FR" smtClean="0"/>
              <a:t>10</a:t>
            </a:fld>
            <a:endParaRPr lang="fr-FR"/>
          </a:p>
        </p:txBody>
      </p:sp>
    </p:spTree>
    <p:extLst>
      <p:ext uri="{BB962C8B-B14F-4D97-AF65-F5344CB8AC3E}">
        <p14:creationId xmlns:p14="http://schemas.microsoft.com/office/powerpoint/2010/main" val="329945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01F9CA3-105E-4857-9057-6DB6197DA786}"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11/9/2016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10786" y="524051"/>
            <a:ext cx="3205004" cy="4998630"/>
          </a:xfrm>
          <a:prstGeom prst="rect">
            <a:avLst/>
          </a:prstGeom>
        </p:spPr>
      </p:pic>
      <p:sp>
        <p:nvSpPr>
          <p:cNvPr id="2" name="Titre 1"/>
          <p:cNvSpPr>
            <a:spLocks noGrp="1"/>
          </p:cNvSpPr>
          <p:nvPr>
            <p:ph type="ctrTitle"/>
          </p:nvPr>
        </p:nvSpPr>
        <p:spPr>
          <a:xfrm>
            <a:off x="1988123" y="1382908"/>
            <a:ext cx="6498158" cy="1724867"/>
          </a:xfrm>
          <a:ln>
            <a:noFill/>
          </a:ln>
        </p:spPr>
        <p:txBody>
          <a:bodyPr/>
          <a:lstStyle/>
          <a:p>
            <a:r>
              <a:rPr lang="fr-FR" dirty="0" smtClean="0"/>
              <a:t>		</a:t>
            </a:r>
            <a:r>
              <a:rPr lang="fr-FR" dirty="0" smtClean="0"/>
              <a:t>Pauvres </a:t>
            </a:r>
            <a:r>
              <a:rPr lang="fr-FR" dirty="0" smtClean="0"/>
              <a:t>jeunes</a:t>
            </a:r>
            <a:endParaRPr lang="fr-FR" dirty="0"/>
          </a:p>
        </p:txBody>
      </p:sp>
      <p:sp>
        <p:nvSpPr>
          <p:cNvPr id="3" name="Sous-titre 2"/>
          <p:cNvSpPr>
            <a:spLocks noGrp="1"/>
          </p:cNvSpPr>
          <p:nvPr>
            <p:ph type="subTitle" idx="1"/>
          </p:nvPr>
        </p:nvSpPr>
        <p:spPr>
          <a:xfrm>
            <a:off x="1988122" y="3299012"/>
            <a:ext cx="6498159" cy="2223668"/>
          </a:xfrm>
        </p:spPr>
        <p:txBody>
          <a:bodyPr>
            <a:normAutofit/>
          </a:bodyPr>
          <a:lstStyle/>
          <a:p>
            <a:r>
              <a:rPr lang="fr-FR" dirty="0" smtClean="0">
                <a:solidFill>
                  <a:srgbClr val="000000"/>
                </a:solidFill>
              </a:rPr>
              <a:t>Léa Lima</a:t>
            </a:r>
          </a:p>
          <a:p>
            <a:r>
              <a:rPr lang="fr-FR" dirty="0" smtClean="0">
                <a:solidFill>
                  <a:srgbClr val="000000"/>
                </a:solidFill>
              </a:rPr>
              <a:t>Journées « Jeunes en errance »</a:t>
            </a:r>
          </a:p>
          <a:p>
            <a:r>
              <a:rPr lang="fr-FR" dirty="0" smtClean="0">
                <a:solidFill>
                  <a:srgbClr val="000000"/>
                </a:solidFill>
              </a:rPr>
              <a:t>Grenoble</a:t>
            </a:r>
          </a:p>
          <a:p>
            <a:r>
              <a:rPr lang="fr-FR" dirty="0" smtClean="0">
                <a:solidFill>
                  <a:srgbClr val="000000"/>
                </a:solidFill>
              </a:rPr>
              <a:t>9 novembre 2016</a:t>
            </a:r>
            <a:endParaRPr lang="fr-FR" dirty="0">
              <a:solidFill>
                <a:srgbClr val="000000"/>
              </a:solidFill>
            </a:endParaRPr>
          </a:p>
        </p:txBody>
      </p:sp>
    </p:spTree>
    <p:extLst>
      <p:ext uri="{BB962C8B-B14F-4D97-AF65-F5344CB8AC3E}">
        <p14:creationId xmlns:p14="http://schemas.microsoft.com/office/powerpoint/2010/main" val="546004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Une norme de progression selon trois axes de parcours</a:t>
            </a:r>
            <a:endParaRPr lang="fr-FR" sz="3600" dirty="0"/>
          </a:p>
        </p:txBody>
      </p:sp>
      <p:cxnSp>
        <p:nvCxnSpPr>
          <p:cNvPr id="7" name="Connecteur droit avec flèche 6"/>
          <p:cNvCxnSpPr/>
          <p:nvPr/>
        </p:nvCxnSpPr>
        <p:spPr>
          <a:xfrm flipH="1">
            <a:off x="2013857" y="3494674"/>
            <a:ext cx="2286001" cy="18993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p:nvPr/>
        </p:nvCxnSpPr>
        <p:spPr>
          <a:xfrm>
            <a:off x="4299858" y="3494674"/>
            <a:ext cx="2558143" cy="18993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flipV="1">
            <a:off x="4299858" y="1444533"/>
            <a:ext cx="0" cy="20501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ZoneTexte 17"/>
          <p:cNvSpPr txBox="1"/>
          <p:nvPr/>
        </p:nvSpPr>
        <p:spPr>
          <a:xfrm>
            <a:off x="4957812" y="3222531"/>
            <a:ext cx="4314001" cy="1569660"/>
          </a:xfrm>
          <a:prstGeom prst="rect">
            <a:avLst/>
          </a:prstGeom>
          <a:noFill/>
        </p:spPr>
        <p:txBody>
          <a:bodyPr wrap="none" rtlCol="0">
            <a:spAutoFit/>
          </a:bodyPr>
          <a:lstStyle/>
          <a:p>
            <a:r>
              <a:rPr lang="fr-FR" sz="2400" dirty="0" smtClean="0"/>
              <a:t>Parcours d’insertion</a:t>
            </a:r>
            <a:endParaRPr lang="fr-FR" sz="2000" dirty="0" smtClean="0"/>
          </a:p>
          <a:p>
            <a:pPr marL="342900" indent="-342900">
              <a:buFont typeface="Arial"/>
              <a:buChar char="•"/>
            </a:pPr>
            <a:r>
              <a:rPr lang="fr-FR" dirty="0" smtClean="0"/>
              <a:t>Normes de </a:t>
            </a:r>
            <a:r>
              <a:rPr lang="fr-FR" dirty="0" err="1" smtClean="0"/>
              <a:t>recrutabilité</a:t>
            </a:r>
            <a:r>
              <a:rPr lang="fr-FR" dirty="0" smtClean="0"/>
              <a:t> sectorielle </a:t>
            </a:r>
          </a:p>
          <a:p>
            <a:r>
              <a:rPr lang="fr-FR" dirty="0" smtClean="0"/>
              <a:t>et professionnelle</a:t>
            </a:r>
          </a:p>
          <a:p>
            <a:pPr marL="342900" indent="-342900">
              <a:buFont typeface="Arial"/>
              <a:buChar char="•"/>
            </a:pPr>
            <a:r>
              <a:rPr lang="fr-FR" dirty="0" smtClean="0"/>
              <a:t>Norme d’emploi : le CDI</a:t>
            </a:r>
          </a:p>
          <a:p>
            <a:pPr marL="342900" indent="-342900">
              <a:buFont typeface="Arial"/>
              <a:buChar char="•"/>
            </a:pPr>
            <a:endParaRPr lang="fr-FR" dirty="0"/>
          </a:p>
        </p:txBody>
      </p:sp>
      <p:sp>
        <p:nvSpPr>
          <p:cNvPr id="19" name="ZoneTexte 18"/>
          <p:cNvSpPr txBox="1"/>
          <p:nvPr/>
        </p:nvSpPr>
        <p:spPr>
          <a:xfrm>
            <a:off x="725714" y="1444533"/>
            <a:ext cx="3423082" cy="1569660"/>
          </a:xfrm>
          <a:prstGeom prst="rect">
            <a:avLst/>
          </a:prstGeom>
          <a:noFill/>
        </p:spPr>
        <p:txBody>
          <a:bodyPr wrap="none" rtlCol="0">
            <a:spAutoFit/>
          </a:bodyPr>
          <a:lstStyle/>
          <a:p>
            <a:r>
              <a:rPr lang="fr-FR" sz="2400" dirty="0" smtClean="0"/>
              <a:t>Parcours d’intégration</a:t>
            </a:r>
          </a:p>
          <a:p>
            <a:pPr marL="285750" indent="-285750">
              <a:buFont typeface="Arial"/>
              <a:buChar char="•"/>
            </a:pPr>
            <a:r>
              <a:rPr lang="fr-FR" dirty="0" smtClean="0"/>
              <a:t>Morale libérale</a:t>
            </a:r>
          </a:p>
          <a:p>
            <a:pPr marL="285750" indent="-285750">
              <a:buFont typeface="Arial"/>
              <a:buChar char="•"/>
            </a:pPr>
            <a:r>
              <a:rPr lang="fr-FR" dirty="0" smtClean="0"/>
              <a:t>Prévoyance</a:t>
            </a:r>
          </a:p>
          <a:p>
            <a:pPr marL="285750" indent="-285750">
              <a:buFont typeface="Arial"/>
              <a:buChar char="•"/>
            </a:pPr>
            <a:r>
              <a:rPr lang="fr-FR" dirty="0" smtClean="0"/>
              <a:t>Prudence</a:t>
            </a:r>
          </a:p>
          <a:p>
            <a:pPr marL="285750" indent="-285750">
              <a:buFont typeface="Arial"/>
              <a:buChar char="•"/>
            </a:pPr>
            <a:r>
              <a:rPr lang="fr-FR" dirty="0"/>
              <a:t>E</a:t>
            </a:r>
            <a:r>
              <a:rPr lang="fr-FR" dirty="0" smtClean="0"/>
              <a:t>ffort</a:t>
            </a:r>
            <a:endParaRPr lang="fr-FR" dirty="0"/>
          </a:p>
        </p:txBody>
      </p:sp>
      <p:sp>
        <p:nvSpPr>
          <p:cNvPr id="21" name="ZoneTexte 20"/>
          <p:cNvSpPr txBox="1"/>
          <p:nvPr/>
        </p:nvSpPr>
        <p:spPr>
          <a:xfrm>
            <a:off x="254000" y="5394051"/>
            <a:ext cx="5538307" cy="1292662"/>
          </a:xfrm>
          <a:prstGeom prst="rect">
            <a:avLst/>
          </a:prstGeom>
          <a:noFill/>
        </p:spPr>
        <p:txBody>
          <a:bodyPr wrap="none" rtlCol="0">
            <a:spAutoFit/>
          </a:bodyPr>
          <a:lstStyle/>
          <a:p>
            <a:r>
              <a:rPr lang="fr-FR" sz="2400" dirty="0" smtClean="0"/>
              <a:t>Carrière d’affiliation</a:t>
            </a:r>
          </a:p>
          <a:p>
            <a:pPr marL="342900" indent="-342900">
              <a:buFont typeface="Arial"/>
              <a:buChar char="•"/>
            </a:pPr>
            <a:r>
              <a:rPr lang="fr-FR" dirty="0" smtClean="0"/>
              <a:t>Docilité institutionnelle</a:t>
            </a:r>
          </a:p>
          <a:p>
            <a:pPr marL="342900" indent="-342900">
              <a:buFont typeface="Arial"/>
              <a:buChar char="•"/>
            </a:pPr>
            <a:r>
              <a:rPr lang="fr-FR" dirty="0" smtClean="0"/>
              <a:t>Respect des règles </a:t>
            </a:r>
          </a:p>
          <a:p>
            <a:r>
              <a:rPr lang="fr-FR" dirty="0" smtClean="0"/>
              <a:t>de déroulement de parcours d’accompagnement</a:t>
            </a:r>
            <a:endParaRPr lang="fr-FR" dirty="0"/>
          </a:p>
        </p:txBody>
      </p:sp>
    </p:spTree>
    <p:extLst>
      <p:ext uri="{BB962C8B-B14F-4D97-AF65-F5344CB8AC3E}">
        <p14:creationId xmlns:p14="http://schemas.microsoft.com/office/powerpoint/2010/main" val="276534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aide qui cible les jeunes des catégories modestes</a:t>
            </a:r>
            <a:endParaRPr lang="fr-FR" dirty="0"/>
          </a:p>
        </p:txBody>
      </p:sp>
      <p:sp>
        <p:nvSpPr>
          <p:cNvPr id="3" name="Espace réservé du contenu 2"/>
          <p:cNvSpPr>
            <a:spLocks noGrp="1"/>
          </p:cNvSpPr>
          <p:nvPr>
            <p:ph idx="1"/>
          </p:nvPr>
        </p:nvSpPr>
        <p:spPr/>
        <p:txBody>
          <a:bodyPr/>
          <a:lstStyle/>
          <a:p>
            <a:r>
              <a:rPr lang="fr-FR" dirty="0" smtClean="0"/>
              <a:t>Une justice sociale de </a:t>
            </a:r>
            <a:r>
              <a:rPr lang="fr-FR" smtClean="0"/>
              <a:t>classe moyenne</a:t>
            </a:r>
          </a:p>
          <a:p>
            <a:r>
              <a:rPr lang="fr-FR" dirty="0" smtClean="0"/>
              <a:t>Les aides à l’insertion sont d’un montant moins élevées que les aides à la subsistance u d’urgence</a:t>
            </a:r>
          </a:p>
          <a:p>
            <a:r>
              <a:rPr lang="fr-FR" dirty="0" smtClean="0"/>
              <a:t>Une aide plus facile d’accès pour les jeunes de la classe populaire stabilisée :</a:t>
            </a:r>
          </a:p>
          <a:p>
            <a:pPr lvl="1"/>
            <a:r>
              <a:rPr lang="fr-FR" dirty="0" smtClean="0"/>
              <a:t>La logique de l’efficacité et de la plus-value de l’aide </a:t>
            </a:r>
          </a:p>
          <a:p>
            <a:pPr lvl="1"/>
            <a:r>
              <a:rPr lang="fr-FR" dirty="0" smtClean="0"/>
              <a:t>Une aide qui </a:t>
            </a:r>
            <a:r>
              <a:rPr lang="fr-FR" dirty="0"/>
              <a:t>n</a:t>
            </a:r>
            <a:r>
              <a:rPr lang="fr-FR" dirty="0" smtClean="0"/>
              <a:t>écessite une certaine visibilité et des capacités d’anticipation sur l’avenir</a:t>
            </a:r>
            <a:endParaRPr lang="fr-FR" dirty="0"/>
          </a:p>
        </p:txBody>
      </p:sp>
    </p:spTree>
    <p:extLst>
      <p:ext uri="{BB962C8B-B14F-4D97-AF65-F5344CB8AC3E}">
        <p14:creationId xmlns:p14="http://schemas.microsoft.com/office/powerpoint/2010/main" val="849108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L’aide à l’aune de la relation d’insertion</a:t>
            </a:r>
            <a:endParaRPr lang="fr-FR" dirty="0"/>
          </a:p>
        </p:txBody>
      </p:sp>
      <p:sp>
        <p:nvSpPr>
          <p:cNvPr id="4" name="Espace réservé du contenu 3"/>
          <p:cNvSpPr>
            <a:spLocks noGrp="1"/>
          </p:cNvSpPr>
          <p:nvPr>
            <p:ph idx="1"/>
          </p:nvPr>
        </p:nvSpPr>
        <p:spPr/>
        <p:txBody>
          <a:bodyPr/>
          <a:lstStyle/>
          <a:p>
            <a:r>
              <a:rPr lang="fr-FR" dirty="0" smtClean="0">
                <a:solidFill>
                  <a:srgbClr val="000000"/>
                </a:solidFill>
              </a:rPr>
              <a:t>Opposition structurale entre </a:t>
            </a:r>
            <a:r>
              <a:rPr lang="fr-FR" dirty="0">
                <a:solidFill>
                  <a:srgbClr val="000000"/>
                </a:solidFill>
              </a:rPr>
              <a:t>l</a:t>
            </a:r>
            <a:r>
              <a:rPr lang="fr-FR" dirty="0" smtClean="0">
                <a:solidFill>
                  <a:srgbClr val="000000"/>
                </a:solidFill>
              </a:rPr>
              <a:t>es conseillers d’insertion et les autres membres : une question de positions plus que de dispositions</a:t>
            </a:r>
          </a:p>
          <a:p>
            <a:r>
              <a:rPr lang="fr-FR" dirty="0" smtClean="0">
                <a:solidFill>
                  <a:srgbClr val="000000"/>
                </a:solidFill>
              </a:rPr>
              <a:t>Une question de mise en perspective </a:t>
            </a:r>
          </a:p>
          <a:p>
            <a:pPr lvl="1"/>
            <a:r>
              <a:rPr lang="fr-FR" dirty="0" smtClean="0">
                <a:solidFill>
                  <a:srgbClr val="000000"/>
                </a:solidFill>
              </a:rPr>
              <a:t>Aide et assistanat : replacer la demande dans un historique des demandes</a:t>
            </a:r>
          </a:p>
          <a:p>
            <a:pPr lvl="1"/>
            <a:r>
              <a:rPr lang="fr-FR" dirty="0" smtClean="0">
                <a:solidFill>
                  <a:srgbClr val="000000"/>
                </a:solidFill>
              </a:rPr>
              <a:t>Le bon timing de l’aide ?</a:t>
            </a:r>
          </a:p>
          <a:p>
            <a:pPr marL="355600" indent="-342900"/>
            <a:r>
              <a:rPr lang="fr-FR" dirty="0" smtClean="0">
                <a:solidFill>
                  <a:srgbClr val="000000"/>
                </a:solidFill>
              </a:rPr>
              <a:t>Des jeux de rôles professionnels </a:t>
            </a:r>
            <a:endParaRPr lang="fr-FR" dirty="0">
              <a:solidFill>
                <a:srgbClr val="000000"/>
              </a:solidFill>
            </a:endParaRPr>
          </a:p>
        </p:txBody>
      </p:sp>
    </p:spTree>
    <p:extLst>
      <p:ext uri="{BB962C8B-B14F-4D97-AF65-F5344CB8AC3E}">
        <p14:creationId xmlns:p14="http://schemas.microsoft.com/office/powerpoint/2010/main" val="73725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Des récits-types de parcours aidables</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352597563"/>
              </p:ext>
            </p:extLst>
          </p:nvPr>
        </p:nvGraphicFramePr>
        <p:xfrm>
          <a:off x="549275" y="1600200"/>
          <a:ext cx="8042276" cy="397129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endParaRPr lang="fr-FR" dirty="0"/>
                    </a:p>
                  </a:txBody>
                  <a:tcPr/>
                </a:tc>
                <a:tc>
                  <a:txBody>
                    <a:bodyPr/>
                    <a:lstStyle/>
                    <a:p>
                      <a:pPr marL="0" lvl="0" indent="0">
                        <a:buFont typeface="Symbol"/>
                        <a:buNone/>
                      </a:pPr>
                      <a:r>
                        <a:rPr lang="fr-FR" sz="2000" dirty="0">
                          <a:effectLst/>
                          <a:latin typeface="Times New Roman"/>
                          <a:hlinkClick r:id="rId2" action="ppaction://hlinksldjump"/>
                        </a:rPr>
                        <a:t>Parcours vocationnels</a:t>
                      </a:r>
                      <a:endParaRPr lang="fr-FR" sz="2000" dirty="0">
                        <a:effectLst/>
                        <a:latin typeface="Times New Roman"/>
                      </a:endParaRPr>
                    </a:p>
                  </a:txBody>
                  <a:tcPr marL="34925" marR="34925" marT="34925" marB="34925"/>
                </a:tc>
                <a:tc>
                  <a:txBody>
                    <a:bodyPr/>
                    <a:lstStyle/>
                    <a:p>
                      <a:r>
                        <a:rPr lang="fr-FR" sz="1800" b="1" kern="1200" dirty="0" smtClean="0">
                          <a:solidFill>
                            <a:schemeClr val="lt1"/>
                          </a:solidFill>
                          <a:effectLst/>
                          <a:latin typeface="+mn-lt"/>
                          <a:ea typeface="+mn-ea"/>
                          <a:cs typeface="+mn-cs"/>
                          <a:hlinkClick r:id="rId3" action="ppaction://hlinksldjump"/>
                        </a:rPr>
                        <a:t>Parcours empêchés</a:t>
                      </a:r>
                      <a:r>
                        <a:rPr lang="fr-FR" dirty="0" smtClean="0">
                          <a:effectLst/>
                          <a:hlinkClick r:id="rId3" action="ppaction://hlinksldjump"/>
                        </a:rPr>
                        <a:t> </a:t>
                      </a:r>
                      <a:endParaRPr lang="fr-FR" dirty="0"/>
                    </a:p>
                  </a:txBody>
                  <a:tcPr/>
                </a:tc>
                <a:tc>
                  <a:txBody>
                    <a:bodyPr/>
                    <a:lstStyle/>
                    <a:p>
                      <a:r>
                        <a:rPr lang="fr-FR" sz="1800" b="1" kern="1200" dirty="0" smtClean="0">
                          <a:solidFill>
                            <a:schemeClr val="lt1"/>
                          </a:solidFill>
                          <a:effectLst/>
                          <a:latin typeface="+mn-lt"/>
                          <a:ea typeface="+mn-ea"/>
                          <a:cs typeface="+mn-cs"/>
                          <a:hlinkClick r:id="rId4" action="ppaction://hlinksldjump"/>
                        </a:rPr>
                        <a:t>Parcours de sortie de crise</a:t>
                      </a:r>
                      <a:r>
                        <a:rPr lang="fr-FR" dirty="0" smtClean="0">
                          <a:effectLst/>
                          <a:hlinkClick r:id="rId4" action="ppaction://hlinksldjump"/>
                        </a:rPr>
                        <a:t> </a:t>
                      </a:r>
                      <a:endParaRPr lang="fr-FR" dirty="0"/>
                    </a:p>
                  </a:txBody>
                  <a:tcPr/>
                </a:tc>
              </a:tr>
              <a:tr h="370840">
                <a:tc>
                  <a:txBody>
                    <a:bodyPr/>
                    <a:lstStyle/>
                    <a:p>
                      <a:r>
                        <a:rPr lang="fr-FR" sz="1800" kern="1200" dirty="0" smtClean="0">
                          <a:solidFill>
                            <a:schemeClr val="dk1"/>
                          </a:solidFill>
                          <a:effectLst/>
                          <a:latin typeface="+mn-lt"/>
                          <a:ea typeface="+mn-ea"/>
                          <a:cs typeface="+mn-cs"/>
                        </a:rPr>
                        <a:t>Le procès</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La prédestination</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L’ accident de la vie</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La tragédie</a:t>
                      </a:r>
                      <a:r>
                        <a:rPr lang="fr-FR" dirty="0" smtClean="0">
                          <a:effectLst/>
                        </a:rPr>
                        <a:t> </a:t>
                      </a:r>
                      <a:endParaRPr lang="fr-FR" dirty="0"/>
                    </a:p>
                  </a:txBody>
                  <a:tcPr/>
                </a:tc>
              </a:tr>
              <a:tr h="370840">
                <a:tc>
                  <a:txBody>
                    <a:bodyPr/>
                    <a:lstStyle/>
                    <a:p>
                      <a:r>
                        <a:rPr lang="fr-FR" sz="1800" kern="1200" dirty="0" smtClean="0">
                          <a:solidFill>
                            <a:schemeClr val="dk1"/>
                          </a:solidFill>
                          <a:effectLst/>
                          <a:latin typeface="+mn-lt"/>
                          <a:ea typeface="+mn-ea"/>
                          <a:cs typeface="+mn-cs"/>
                        </a:rPr>
                        <a:t>La morale </a:t>
                      </a:r>
                      <a:endParaRPr lang="fr-FR" dirty="0"/>
                    </a:p>
                  </a:txBody>
                  <a:tcPr/>
                </a:tc>
                <a:tc>
                  <a:txBody>
                    <a:bodyPr/>
                    <a:lstStyle/>
                    <a:p>
                      <a:r>
                        <a:rPr lang="fr-FR" sz="1800" kern="1200" dirty="0" smtClean="0">
                          <a:solidFill>
                            <a:schemeClr val="dk1"/>
                          </a:solidFill>
                          <a:effectLst/>
                          <a:latin typeface="+mn-lt"/>
                          <a:ea typeface="+mn-ea"/>
                          <a:cs typeface="+mn-cs"/>
                        </a:rPr>
                        <a:t>La réalisation d'un programme d'actions orienté vers une fin </a:t>
                      </a:r>
                      <a:endParaRPr lang="fr-FR" dirty="0"/>
                    </a:p>
                  </a:txBody>
                  <a:tcPr/>
                </a:tc>
                <a:tc>
                  <a:txBody>
                    <a:bodyPr/>
                    <a:lstStyle/>
                    <a:p>
                      <a:r>
                        <a:rPr lang="fr-FR" sz="1800" kern="1200" dirty="0" smtClean="0">
                          <a:solidFill>
                            <a:schemeClr val="dk1"/>
                          </a:solidFill>
                          <a:effectLst/>
                          <a:latin typeface="+mn-lt"/>
                          <a:ea typeface="+mn-ea"/>
                          <a:cs typeface="+mn-cs"/>
                        </a:rPr>
                        <a:t>Protéger des aléas</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Lutter contre l'inégalité des chances</a:t>
                      </a:r>
                      <a:r>
                        <a:rPr lang="fr-FR" dirty="0" smtClean="0">
                          <a:effectLst/>
                        </a:rPr>
                        <a:t> </a:t>
                      </a:r>
                      <a:endParaRPr lang="fr-FR" dirty="0"/>
                    </a:p>
                  </a:txBody>
                  <a:tcPr/>
                </a:tc>
              </a:tr>
              <a:tr h="370840">
                <a:tc>
                  <a:txBody>
                    <a:bodyPr/>
                    <a:lstStyle/>
                    <a:p>
                      <a:r>
                        <a:rPr lang="fr-FR" sz="1800" kern="1200" dirty="0" smtClean="0">
                          <a:solidFill>
                            <a:schemeClr val="dk1"/>
                          </a:solidFill>
                          <a:effectLst/>
                          <a:latin typeface="+mn-lt"/>
                          <a:ea typeface="+mn-ea"/>
                          <a:cs typeface="+mn-cs"/>
                        </a:rPr>
                        <a:t>La signification de l'aide</a:t>
                      </a:r>
                      <a:r>
                        <a:rPr lang="fr-FR" dirty="0" smtClean="0">
                          <a:effectLst/>
                        </a:rPr>
                        <a:t> </a:t>
                      </a:r>
                      <a:endParaRPr lang="fr-FR" dirty="0"/>
                    </a:p>
                  </a:txBody>
                  <a:tcPr/>
                </a:tc>
                <a:tc>
                  <a:txBody>
                    <a:bodyPr/>
                    <a:lstStyle/>
                    <a:p>
                      <a:pPr lvl="0"/>
                      <a:r>
                        <a:rPr lang="fr-FR" sz="1800" dirty="0" smtClean="0">
                          <a:effectLst/>
                        </a:rPr>
                        <a:t>Le coup de pouce</a:t>
                      </a:r>
                      <a:endParaRPr lang="fr-FR" dirty="0" smtClean="0">
                        <a:effectLst/>
                      </a:endParaRPr>
                    </a:p>
                    <a:p>
                      <a:pPr lvl="0"/>
                      <a:r>
                        <a:rPr lang="fr-FR" sz="1800" dirty="0" smtClean="0">
                          <a:effectLst/>
                        </a:rPr>
                        <a:t> </a:t>
                      </a:r>
                      <a:endParaRPr lang="fr-FR" dirty="0" smtClean="0">
                        <a:effectLst/>
                      </a:endParaRPr>
                    </a:p>
                    <a:p>
                      <a:r>
                        <a:rPr lang="fr-FR" sz="1800" kern="1200" dirty="0" smtClean="0">
                          <a:solidFill>
                            <a:schemeClr val="dk1"/>
                          </a:solidFill>
                          <a:effectLst/>
                          <a:latin typeface="+mn-lt"/>
                          <a:ea typeface="+mn-ea"/>
                          <a:cs typeface="+mn-cs"/>
                        </a:rPr>
                        <a:t>L'aide à la promotion </a:t>
                      </a:r>
                      <a:endParaRPr lang="fr-FR" dirty="0"/>
                    </a:p>
                  </a:txBody>
                  <a:tcPr/>
                </a:tc>
                <a:tc>
                  <a:txBody>
                    <a:bodyPr/>
                    <a:lstStyle/>
                    <a:p>
                      <a:pPr lvl="0"/>
                      <a:r>
                        <a:rPr lang="fr-FR" sz="1800" dirty="0" smtClean="0">
                          <a:effectLst/>
                        </a:rPr>
                        <a:t>Reprendre le cours normal de la vie</a:t>
                      </a:r>
                      <a:endParaRPr lang="fr-FR" dirty="0" smtClean="0">
                        <a:effectLst/>
                      </a:endParaRPr>
                    </a:p>
                    <a:p>
                      <a:r>
                        <a:rPr lang="fr-FR" sz="1800" kern="1200" dirty="0" smtClean="0">
                          <a:solidFill>
                            <a:schemeClr val="dk1"/>
                          </a:solidFill>
                          <a:effectLst/>
                          <a:latin typeface="+mn-lt"/>
                          <a:ea typeface="+mn-ea"/>
                          <a:cs typeface="+mn-cs"/>
                        </a:rPr>
                        <a:t>Récompenser le courage</a:t>
                      </a:r>
                      <a:r>
                        <a:rPr lang="fr-FR" dirty="0" smtClean="0">
                          <a:effectLst/>
                        </a:rPr>
                        <a:t> </a:t>
                      </a:r>
                      <a:endParaRPr lang="fr-FR" dirty="0"/>
                    </a:p>
                  </a:txBody>
                  <a:tcPr/>
                </a:tc>
                <a:tc>
                  <a:txBody>
                    <a:bodyPr/>
                    <a:lstStyle/>
                    <a:p>
                      <a:r>
                        <a:rPr lang="fr-FR" sz="1800" kern="1200" dirty="0" smtClean="0">
                          <a:solidFill>
                            <a:schemeClr val="dk1"/>
                          </a:solidFill>
                          <a:effectLst/>
                          <a:latin typeface="+mn-lt"/>
                          <a:ea typeface="+mn-ea"/>
                          <a:cs typeface="+mn-cs"/>
                        </a:rPr>
                        <a:t>Une chance pour bifurquer</a:t>
                      </a:r>
                      <a:r>
                        <a:rPr lang="fr-FR" dirty="0" smtClean="0">
                          <a:effectLst/>
                        </a:rPr>
                        <a:t> </a:t>
                      </a:r>
                      <a:endParaRPr lang="fr-FR" dirty="0"/>
                    </a:p>
                  </a:txBody>
                  <a:tcPr/>
                </a:tc>
              </a:tr>
            </a:tbl>
          </a:graphicData>
        </a:graphic>
      </p:graphicFrame>
    </p:spTree>
    <p:extLst>
      <p:ext uri="{BB962C8B-B14F-4D97-AF65-F5344CB8AC3E}">
        <p14:creationId xmlns:p14="http://schemas.microsoft.com/office/powerpoint/2010/main" val="3638535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Parcours vocationnels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solidFill>
                  <a:srgbClr val="000000"/>
                </a:solidFill>
              </a:rPr>
              <a:t>[Demande de formation PNC] donc au début de sa licence, il a quitté l’université pour changer d’orientation parce que cela ne lui convenait plus; son projet depuis longtemps est de devenir PNC, métier sur lequel il est très bien renseigné: contraintes horaires, etc. Il a rencontré des professionnels et s’est renseigné sur l’état du marché du travail dans ce secteur et il sait que certaines compagnies recrutent. Il travaille actuellement à temps partiel comme téléconseiller pour une banque pour subvenir à ses besoins, et son employeur lui a indiqué qu’il n’avait pas encore de droits ouverts pour un CIF, mais il accepterait un congé sans solde le temps de la formation; il a le permis B, il possède un </a:t>
            </a:r>
            <a:r>
              <a:rPr lang="fr-FR" dirty="0" err="1" smtClean="0">
                <a:solidFill>
                  <a:srgbClr val="000000"/>
                </a:solidFill>
              </a:rPr>
              <a:t>Toeic</a:t>
            </a:r>
            <a:r>
              <a:rPr lang="fr-FR" dirty="0" smtClean="0">
                <a:solidFill>
                  <a:srgbClr val="000000"/>
                </a:solidFill>
              </a:rPr>
              <a:t> et il a passé une visite médicale qui le déclare apte au poste de PNC</a:t>
            </a:r>
            <a:endParaRPr lang="fr-FR" dirty="0">
              <a:solidFill>
                <a:srgbClr val="000000"/>
              </a:solidFill>
            </a:endParaRPr>
          </a:p>
        </p:txBody>
      </p:sp>
      <p:sp>
        <p:nvSpPr>
          <p:cNvPr id="4" name="Bouton d'action : Personnalisé 3">
            <a:hlinkClick r:id="rId2" action="ppaction://hlinksldjump" highlightClick="1"/>
          </p:cNvPr>
          <p:cNvSpPr/>
          <p:nvPr/>
        </p:nvSpPr>
        <p:spPr>
          <a:xfrm>
            <a:off x="7456714" y="5847443"/>
            <a:ext cx="653144" cy="569685"/>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0955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254000"/>
            <a:ext cx="8042276" cy="936532"/>
          </a:xfrm>
        </p:spPr>
        <p:txBody>
          <a:bodyPr/>
          <a:lstStyle/>
          <a:p>
            <a:r>
              <a:rPr lang="fr-FR" sz="4000" dirty="0" smtClean="0"/>
              <a:t>Parcours empêchés</a:t>
            </a:r>
            <a:endParaRPr lang="fr-FR" sz="4000" dirty="0"/>
          </a:p>
        </p:txBody>
      </p:sp>
      <p:sp>
        <p:nvSpPr>
          <p:cNvPr id="3" name="Espace réservé du contenu 2"/>
          <p:cNvSpPr>
            <a:spLocks noGrp="1"/>
          </p:cNvSpPr>
          <p:nvPr>
            <p:ph idx="1"/>
          </p:nvPr>
        </p:nvSpPr>
        <p:spPr>
          <a:xfrm>
            <a:off x="549275" y="1190532"/>
            <a:ext cx="8042276" cy="4753069"/>
          </a:xfrm>
        </p:spPr>
        <p:txBody>
          <a:bodyPr>
            <a:normAutofit fontScale="85000" lnSpcReduction="20000"/>
          </a:bodyPr>
          <a:lstStyle/>
          <a:p>
            <a:pPr lvl="0"/>
            <a:r>
              <a:rPr lang="fr-FR" dirty="0">
                <a:solidFill>
                  <a:srgbClr val="000000"/>
                </a:solidFill>
              </a:rPr>
              <a:t>« Un jeune de 24 ans et demi, célibataire, en logement autonome sur </a:t>
            </a:r>
            <a:r>
              <a:rPr lang="fr-FR" dirty="0" err="1">
                <a:solidFill>
                  <a:srgbClr val="000000"/>
                </a:solidFill>
              </a:rPr>
              <a:t>Altaville</a:t>
            </a:r>
            <a:r>
              <a:rPr lang="fr-FR" dirty="0">
                <a:solidFill>
                  <a:srgbClr val="000000"/>
                </a:solidFill>
              </a:rPr>
              <a:t>, il a fait des études d’ingénieur en Russie, vous avez son C.V. </a:t>
            </a:r>
            <a:r>
              <a:rPr lang="fr-FR" dirty="0" smtClean="0">
                <a:solidFill>
                  <a:srgbClr val="000000"/>
                </a:solidFill>
              </a:rPr>
              <a:t>À </a:t>
            </a:r>
            <a:r>
              <a:rPr lang="fr-FR" dirty="0">
                <a:solidFill>
                  <a:srgbClr val="000000"/>
                </a:solidFill>
              </a:rPr>
              <a:t>son arrivée en France il a été suivi par Urgence jeunes de Paris jusqu’en avril 2008. Il avait quitté son pays pendant la guerre de Tchétchénie. En France il a pu obtenir le financement de la formation grutier à tour mais il ne peut pas travailler dans ce domaine car les entreprises embauchent du personnel très expérimenté ; il se trouve donc dans une position très délicate. Il a réussi à trouver des vacations dans une société de sécurité mais son emploi n’est pas déclaré. Sans autre revenu, sa situation se complique pour le logement qu’il devra quitter fin juin ; un travail est en cours avec le CLLAJ, son sérieux et sa volonté lui ont permis d’obtenir une promesse d’embauche pour juillet s’il se forme et obtient le CQP sécurité. C’est un dossier qui est soutenu par le référent, j’ai effectivement eu la lettre de l’employeur qui s’engage à l’embaucher dès qu’il aura son diplôme, donc on nous demande… 1100 euros, soit le montant total de la formation. »</a:t>
            </a:r>
          </a:p>
          <a:p>
            <a:endParaRPr lang="fr-FR" dirty="0">
              <a:solidFill>
                <a:srgbClr val="000000"/>
              </a:solidFill>
            </a:endParaRPr>
          </a:p>
        </p:txBody>
      </p:sp>
      <p:sp>
        <p:nvSpPr>
          <p:cNvPr id="4" name="Bouton d'action : Personnalisé 3">
            <a:hlinkClick r:id="rId2" action="ppaction://hlinksldjump" highlightClick="1"/>
          </p:cNvPr>
          <p:cNvSpPr/>
          <p:nvPr/>
        </p:nvSpPr>
        <p:spPr>
          <a:xfrm>
            <a:off x="7620000" y="5862610"/>
            <a:ext cx="580572" cy="611922"/>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90524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9275" y="339089"/>
            <a:ext cx="8042276" cy="736961"/>
          </a:xfrm>
        </p:spPr>
        <p:txBody>
          <a:bodyPr/>
          <a:lstStyle/>
          <a:p>
            <a:r>
              <a:rPr lang="fr-FR" sz="4000" dirty="0" smtClean="0"/>
              <a:t>Parcours de sortie de crise</a:t>
            </a:r>
            <a:endParaRPr lang="fr-FR" sz="4000" dirty="0"/>
          </a:p>
        </p:txBody>
      </p:sp>
      <p:sp>
        <p:nvSpPr>
          <p:cNvPr id="3" name="Espace réservé du contenu 2"/>
          <p:cNvSpPr>
            <a:spLocks noGrp="1"/>
          </p:cNvSpPr>
          <p:nvPr>
            <p:ph idx="1"/>
          </p:nvPr>
        </p:nvSpPr>
        <p:spPr>
          <a:xfrm>
            <a:off x="549275" y="1215571"/>
            <a:ext cx="8042276" cy="4728030"/>
          </a:xfrm>
        </p:spPr>
        <p:txBody>
          <a:bodyPr>
            <a:normAutofit fontScale="92500" lnSpcReduction="20000"/>
          </a:bodyPr>
          <a:lstStyle/>
          <a:p>
            <a:r>
              <a:rPr lang="fr-FR" dirty="0">
                <a:solidFill>
                  <a:srgbClr val="000000"/>
                </a:solidFill>
              </a:rPr>
              <a:t>« C’est un jeune qui a rencontré des difficultés croisées : sociales, justice et familiales. depuis plusieurs années, il est suivi par P., éducateur dans le cadre de l’accompagnement social. Monsieur était suivi dans le dispositif « 50 jeunes vers l’emploi », qui n’a pas abouti à une insertion durable ; Monsieur se remobilise sur son projet professionnel : la logistique. Il a un suivi de justice qui ne lui laisse pas un autre choix qu’une entrée en formation ou en emploi ; il a travaillé dans différentes entreprises en tant que magasinier ou préparateur de commandes en tant qu’intérimaire ; la formation dispensée </a:t>
            </a:r>
            <a:r>
              <a:rPr lang="fr-FR" dirty="0" smtClean="0">
                <a:solidFill>
                  <a:srgbClr val="000000"/>
                </a:solidFill>
              </a:rPr>
              <a:t>par </a:t>
            </a:r>
            <a:r>
              <a:rPr lang="fr-FR" dirty="0">
                <a:solidFill>
                  <a:srgbClr val="000000"/>
                </a:solidFill>
              </a:rPr>
              <a:t>ZOMA semble à la mesure des possibilités du jeune qui a passé les tests avec succès. Un cofinancement est envisagé par la Caf ; l’allocation </a:t>
            </a:r>
            <a:r>
              <a:rPr lang="fr-FR" dirty="0" err="1">
                <a:solidFill>
                  <a:srgbClr val="000000"/>
                </a:solidFill>
              </a:rPr>
              <a:t>Civis</a:t>
            </a:r>
            <a:r>
              <a:rPr lang="fr-FR" dirty="0">
                <a:solidFill>
                  <a:srgbClr val="000000"/>
                </a:solidFill>
              </a:rPr>
              <a:t> n’est plus mobilisable pour ce jeune ; il reste néanmoins un public prioritaire. Il habite chez ses parents. Il gagne environ 400 euros en intérim, le père gagne 1200 euros et la mère ne travaille pas. » </a:t>
            </a:r>
          </a:p>
          <a:p>
            <a:endParaRPr lang="fr-FR" dirty="0">
              <a:solidFill>
                <a:srgbClr val="000000"/>
              </a:solidFill>
            </a:endParaRPr>
          </a:p>
        </p:txBody>
      </p:sp>
      <p:sp>
        <p:nvSpPr>
          <p:cNvPr id="4" name="Bouton d'action : Personnalisé 3">
            <a:hlinkClick r:id="rId2" action="ppaction://hlinksldjump" highlightClick="1"/>
          </p:cNvPr>
          <p:cNvSpPr/>
          <p:nvPr/>
        </p:nvSpPr>
        <p:spPr>
          <a:xfrm>
            <a:off x="7674429" y="5943601"/>
            <a:ext cx="762000" cy="624113"/>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2918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Quelle citoyenneté sociale des jeunes </a:t>
            </a:r>
            <a:r>
              <a:rPr lang="fr-FR" smtClean="0"/>
              <a:t>adultes pauvres ?</a:t>
            </a:r>
            <a:endParaRPr lang="fr-FR" dirty="0"/>
          </a:p>
        </p:txBody>
      </p:sp>
      <p:sp>
        <p:nvSpPr>
          <p:cNvPr id="3" name="Espace réservé du contenu 2"/>
          <p:cNvSpPr>
            <a:spLocks noGrp="1"/>
          </p:cNvSpPr>
          <p:nvPr>
            <p:ph idx="1"/>
          </p:nvPr>
        </p:nvSpPr>
        <p:spPr/>
        <p:txBody>
          <a:bodyPr/>
          <a:lstStyle/>
          <a:p>
            <a:r>
              <a:rPr lang="fr-FR" dirty="0" smtClean="0">
                <a:solidFill>
                  <a:srgbClr val="000000"/>
                </a:solidFill>
              </a:rPr>
              <a:t>Une aide emblématique qui concentre un certain nombre de problématiques propres à l’Etat social de jeunesse</a:t>
            </a:r>
          </a:p>
          <a:p>
            <a:pPr lvl="1"/>
            <a:r>
              <a:rPr lang="fr-FR" dirty="0" smtClean="0">
                <a:solidFill>
                  <a:srgbClr val="000000"/>
                </a:solidFill>
              </a:rPr>
              <a:t>Sécurisation/anticipation des trajectoires</a:t>
            </a:r>
          </a:p>
          <a:p>
            <a:pPr lvl="1"/>
            <a:r>
              <a:rPr lang="fr-FR" dirty="0" smtClean="0">
                <a:solidFill>
                  <a:srgbClr val="000000"/>
                </a:solidFill>
              </a:rPr>
              <a:t>Des mécanismes du non-recours complexes entre non proposition et non demande liés à la centralité de la relation d’accompagnement</a:t>
            </a:r>
          </a:p>
          <a:p>
            <a:pPr lvl="1"/>
            <a:r>
              <a:rPr lang="fr-FR" dirty="0" smtClean="0">
                <a:solidFill>
                  <a:srgbClr val="000000"/>
                </a:solidFill>
              </a:rPr>
              <a:t>Un traitement des zones grises de l’autonomie juvénile</a:t>
            </a:r>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845748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L’Etat social face à « l’autre jeunesse »</a:t>
            </a:r>
            <a:endParaRPr lang="fr-FR" dirty="0"/>
          </a:p>
        </p:txBody>
      </p:sp>
      <p:sp>
        <p:nvSpPr>
          <p:cNvPr id="3" name="Espace réservé du contenu 2"/>
          <p:cNvSpPr>
            <a:spLocks noGrp="1"/>
          </p:cNvSpPr>
          <p:nvPr>
            <p:ph idx="1"/>
          </p:nvPr>
        </p:nvSpPr>
        <p:spPr/>
        <p:txBody>
          <a:bodyPr/>
          <a:lstStyle/>
          <a:p>
            <a:r>
              <a:rPr lang="fr-FR" dirty="0" smtClean="0">
                <a:solidFill>
                  <a:schemeClr val="tx1"/>
                </a:solidFill>
              </a:rPr>
              <a:t>Une transition difficile surtout pour les jeunes peu diplômés, issus des classes populaires</a:t>
            </a:r>
          </a:p>
          <a:p>
            <a:r>
              <a:rPr lang="fr-FR" dirty="0" smtClean="0">
                <a:solidFill>
                  <a:schemeClr val="tx1"/>
                </a:solidFill>
              </a:rPr>
              <a:t>Des politiques sociales décentralisées, activées, personnalisées</a:t>
            </a:r>
          </a:p>
          <a:p>
            <a:r>
              <a:rPr lang="fr-FR" dirty="0" smtClean="0">
                <a:solidFill>
                  <a:schemeClr val="tx1"/>
                </a:solidFill>
              </a:rPr>
              <a:t>Des normes de solidarité publique qu’il faut saisir en action</a:t>
            </a:r>
          </a:p>
          <a:p>
            <a:r>
              <a:rPr lang="fr-FR" dirty="0" smtClean="0">
                <a:solidFill>
                  <a:schemeClr val="tx1"/>
                </a:solidFill>
              </a:rPr>
              <a:t>Une enquête avec Christophe </a:t>
            </a:r>
            <a:r>
              <a:rPr lang="fr-FR" dirty="0" err="1" smtClean="0">
                <a:solidFill>
                  <a:schemeClr val="tx1"/>
                </a:solidFill>
              </a:rPr>
              <a:t>Trombert</a:t>
            </a:r>
            <a:r>
              <a:rPr lang="fr-FR" dirty="0" smtClean="0">
                <a:solidFill>
                  <a:schemeClr val="tx1"/>
                </a:solidFill>
              </a:rPr>
              <a:t> par observations et entretiens dans deux Fonds d’aide aux jeunes en 2009-2010</a:t>
            </a:r>
            <a:endParaRPr lang="fr-FR" dirty="0">
              <a:solidFill>
                <a:schemeClr val="tx1"/>
              </a:solidFill>
            </a:endParaRPr>
          </a:p>
        </p:txBody>
      </p:sp>
    </p:spTree>
    <p:extLst>
      <p:ext uri="{BB962C8B-B14F-4D97-AF65-F5344CB8AC3E}">
        <p14:creationId xmlns:p14="http://schemas.microsoft.com/office/powerpoint/2010/main" val="3439056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Qu’est-ce que la politique sociale de jeunesse ?</a:t>
            </a:r>
            <a:endParaRPr lang="fr-FR" dirty="0"/>
          </a:p>
        </p:txBody>
      </p:sp>
      <p:sp>
        <p:nvSpPr>
          <p:cNvPr id="3" name="Espace réservé du contenu 2"/>
          <p:cNvSpPr>
            <a:spLocks noGrp="1"/>
          </p:cNvSpPr>
          <p:nvPr>
            <p:ph idx="1"/>
          </p:nvPr>
        </p:nvSpPr>
        <p:spPr/>
        <p:txBody>
          <a:bodyPr/>
          <a:lstStyle/>
          <a:p>
            <a:r>
              <a:rPr lang="fr-FR" dirty="0" smtClean="0"/>
              <a:t>Mon propos revient à considérer la construction en France d’une citoyenneté sociale spécifique au jeune âge : l’âge de l’Etat social</a:t>
            </a:r>
          </a:p>
          <a:p>
            <a:r>
              <a:rPr lang="fr-FR" dirty="0" smtClean="0"/>
              <a:t>Les jeunes comme objet des politiques sociales = objet en creux</a:t>
            </a:r>
          </a:p>
          <a:p>
            <a:r>
              <a:rPr lang="fr-FR" dirty="0" smtClean="0"/>
              <a:t>Les jeunes comme bénéficiaires ou non bénéficiaires des politiques sociales</a:t>
            </a:r>
          </a:p>
          <a:p>
            <a:r>
              <a:rPr lang="fr-FR" dirty="0" smtClean="0"/>
              <a:t>Les jeunes comme pauvres et pas seulement comme non diplômés, non qualifiés, chômeurs</a:t>
            </a:r>
            <a:endParaRPr lang="fr-FR" dirty="0"/>
          </a:p>
        </p:txBody>
      </p:sp>
    </p:spTree>
    <p:extLst>
      <p:ext uri="{BB962C8B-B14F-4D97-AF65-F5344CB8AC3E}">
        <p14:creationId xmlns:p14="http://schemas.microsoft.com/office/powerpoint/2010/main" val="1319391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citoyenneté sociale des jeunes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La catégorie d’âge apparaît dans les premiers temps d’un système de couverture du risque de chômage</a:t>
            </a:r>
          </a:p>
          <a:p>
            <a:r>
              <a:rPr lang="fr-FR" dirty="0" smtClean="0"/>
              <a:t>Problème des non contributeurs à l’assistance puis à l’assurance-chômage</a:t>
            </a:r>
          </a:p>
          <a:p>
            <a:r>
              <a:rPr lang="fr-FR" dirty="0" smtClean="0"/>
              <a:t>Les jeunes n’ayant jamais travaillé ne peuvent être considérés comme des « travailleurs privés d’emploi »</a:t>
            </a:r>
          </a:p>
          <a:p>
            <a:r>
              <a:rPr lang="fr-FR" dirty="0" smtClean="0"/>
              <a:t>Plusieurs réponses ont été fournies dans un premier temps pour universaliser la couverture du risque de chômage</a:t>
            </a:r>
          </a:p>
          <a:p>
            <a:r>
              <a:rPr lang="fr-FR" dirty="0" smtClean="0"/>
              <a:t>Puis à partir de 1988, on observe un reflux de la protection sociale des jeunes </a:t>
            </a:r>
          </a:p>
        </p:txBody>
      </p:sp>
    </p:spTree>
    <p:extLst>
      <p:ext uri="{BB962C8B-B14F-4D97-AF65-F5344CB8AC3E}">
        <p14:creationId xmlns:p14="http://schemas.microsoft.com/office/powerpoint/2010/main" val="3801656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t>L‘universalisation manquée de la couverture du chômage (1951-1988)</a:t>
            </a:r>
            <a:endParaRPr lang="fr-FR" sz="3200" dirty="0"/>
          </a:p>
        </p:txBody>
      </p:sp>
      <p:sp>
        <p:nvSpPr>
          <p:cNvPr id="3" name="Espace réservé du contenu 2"/>
          <p:cNvSpPr>
            <a:spLocks noGrp="1"/>
          </p:cNvSpPr>
          <p:nvPr>
            <p:ph idx="1"/>
          </p:nvPr>
        </p:nvSpPr>
        <p:spPr/>
        <p:txBody>
          <a:bodyPr>
            <a:normAutofit fontScale="92500" lnSpcReduction="20000"/>
          </a:bodyPr>
          <a:lstStyle/>
          <a:p>
            <a:r>
              <a:rPr lang="fr-FR" dirty="0" smtClean="0"/>
              <a:t>A quel titre accorder un droit à l’indemnisation des « travailleurs privés d’emploi » pour des jeunes n’ayant jamais travaillé ?</a:t>
            </a:r>
          </a:p>
          <a:p>
            <a:r>
              <a:rPr lang="fr-FR" dirty="0" smtClean="0"/>
              <a:t>L’Etat et les partenaires sociaux utilisent le système d’indemnisations pour promouvoir la formation des jeunes = politique économique</a:t>
            </a:r>
          </a:p>
          <a:p>
            <a:r>
              <a:rPr lang="fr-FR" dirty="0" smtClean="0"/>
              <a:t>Hiérarchisation de la couverture forfaitaire en fonction du niveau de formation</a:t>
            </a:r>
          </a:p>
          <a:p>
            <a:r>
              <a:rPr lang="fr-FR" dirty="0" smtClean="0"/>
              <a:t>Des règles qui trahissent des attentes plus élevées en termes « d’effort d’insertion » que pour le reste de la population</a:t>
            </a:r>
          </a:p>
          <a:p>
            <a:r>
              <a:rPr lang="fr-FR" dirty="0" smtClean="0"/>
              <a:t>Règles familialistes</a:t>
            </a:r>
          </a:p>
          <a:p>
            <a:endParaRPr lang="fr-FR" dirty="0"/>
          </a:p>
        </p:txBody>
      </p:sp>
    </p:spTree>
    <p:extLst>
      <p:ext uri="{BB962C8B-B14F-4D97-AF65-F5344CB8AC3E}">
        <p14:creationId xmlns:p14="http://schemas.microsoft.com/office/powerpoint/2010/main" val="2675440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reflux des droits sociaux (1988 – 2012)</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L’exclusion du RMI marque une étape essentielle dans la qualification de la citoyenneté sociale des jeunes : les jeunes ne sont pas des pauvres comme les autres</a:t>
            </a:r>
          </a:p>
          <a:p>
            <a:pPr lvl="1"/>
            <a:r>
              <a:rPr lang="fr-FR" dirty="0"/>
              <a:t>C</a:t>
            </a:r>
            <a:r>
              <a:rPr lang="fr-FR" dirty="0" smtClean="0"/>
              <a:t>rainte de la </a:t>
            </a:r>
            <a:r>
              <a:rPr lang="fr-FR" dirty="0" err="1" smtClean="0"/>
              <a:t>désincitation</a:t>
            </a:r>
            <a:r>
              <a:rPr lang="fr-FR" dirty="0" smtClean="0"/>
              <a:t> au travail</a:t>
            </a:r>
          </a:p>
          <a:p>
            <a:pPr lvl="1"/>
            <a:r>
              <a:rPr lang="fr-FR" dirty="0" smtClean="0"/>
              <a:t>Crainte déstabilisation du système d’insertion professionnelle</a:t>
            </a:r>
          </a:p>
          <a:p>
            <a:r>
              <a:rPr lang="fr-FR" dirty="0" smtClean="0"/>
              <a:t>1992 : suppression de l’accès à l’allocation d’insertion pour les jeunes : les jeunes sacrifiés sur l’autel de l’activation</a:t>
            </a:r>
          </a:p>
          <a:p>
            <a:r>
              <a:rPr lang="fr-FR" dirty="0" smtClean="0"/>
              <a:t>2008 : création du RSA</a:t>
            </a:r>
          </a:p>
          <a:p>
            <a:pPr lvl="1"/>
            <a:r>
              <a:rPr lang="fr-FR" dirty="0"/>
              <a:t>l</a:t>
            </a:r>
            <a:r>
              <a:rPr lang="fr-FR" dirty="0" smtClean="0"/>
              <a:t>a figure repoussoir du jeune assisté pauvre au profit du jeune travailleur pauvre</a:t>
            </a:r>
          </a:p>
          <a:p>
            <a:pPr lvl="1"/>
            <a:r>
              <a:rPr lang="fr-FR" dirty="0" smtClean="0"/>
              <a:t>L’égalité de traitement est réclamée entre le jeune et l’adulte salariés (pauvre) mais pas entre le jeune et l’adulte assistés</a:t>
            </a:r>
            <a:endParaRPr lang="fr-FR" dirty="0"/>
          </a:p>
        </p:txBody>
      </p:sp>
    </p:spTree>
    <p:extLst>
      <p:ext uri="{BB962C8B-B14F-4D97-AF65-F5344CB8AC3E}">
        <p14:creationId xmlns:p14="http://schemas.microsoft.com/office/powerpoint/2010/main" val="3305638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cadre des décisions d’attribution</a:t>
            </a:r>
            <a:endParaRPr lang="fr-FR" dirty="0"/>
          </a:p>
        </p:txBody>
      </p:sp>
      <p:sp>
        <p:nvSpPr>
          <p:cNvPr id="3" name="Espace réservé du contenu 2"/>
          <p:cNvSpPr>
            <a:spLocks noGrp="1"/>
          </p:cNvSpPr>
          <p:nvPr>
            <p:ph idx="1"/>
          </p:nvPr>
        </p:nvSpPr>
        <p:spPr/>
        <p:txBody>
          <a:bodyPr/>
          <a:lstStyle/>
          <a:p>
            <a:r>
              <a:rPr lang="fr-FR" dirty="0" smtClean="0">
                <a:solidFill>
                  <a:srgbClr val="000000"/>
                </a:solidFill>
              </a:rPr>
              <a:t>Un système de sécurisation paradoxale des transitions juvéniles précaires :</a:t>
            </a:r>
          </a:p>
          <a:p>
            <a:pPr lvl="1"/>
            <a:r>
              <a:rPr lang="fr-FR" dirty="0" smtClean="0">
                <a:solidFill>
                  <a:srgbClr val="000000"/>
                </a:solidFill>
              </a:rPr>
              <a:t>Des dispositifs de politiques sociales actives pourvoyeurs de ressources minimales</a:t>
            </a:r>
          </a:p>
          <a:p>
            <a:pPr lvl="1"/>
            <a:r>
              <a:rPr lang="fr-FR" dirty="0" smtClean="0">
                <a:solidFill>
                  <a:srgbClr val="000000"/>
                </a:solidFill>
              </a:rPr>
              <a:t>Un quasi-monopole de la prescription pour les missions locales et leurs professionnels</a:t>
            </a:r>
          </a:p>
          <a:p>
            <a:r>
              <a:rPr lang="fr-FR" dirty="0" smtClean="0">
                <a:solidFill>
                  <a:srgbClr val="000000"/>
                </a:solidFill>
              </a:rPr>
              <a:t>Une professionnalisation des missions locales sur </a:t>
            </a:r>
            <a:r>
              <a:rPr lang="fr-FR" i="1" dirty="0" smtClean="0">
                <a:solidFill>
                  <a:srgbClr val="000000"/>
                </a:solidFill>
              </a:rPr>
              <a:t>l’accompagnement</a:t>
            </a:r>
            <a:r>
              <a:rPr lang="fr-FR" dirty="0" smtClean="0">
                <a:solidFill>
                  <a:srgbClr val="000000"/>
                </a:solidFill>
              </a:rPr>
              <a:t> plutôt que sur le placement</a:t>
            </a:r>
            <a:endParaRPr lang="fr-FR" dirty="0">
              <a:solidFill>
                <a:srgbClr val="000000"/>
              </a:solidFill>
            </a:endParaRPr>
          </a:p>
        </p:txBody>
      </p:sp>
    </p:spTree>
    <p:extLst>
      <p:ext uri="{BB962C8B-B14F-4D97-AF65-F5344CB8AC3E}">
        <p14:creationId xmlns:p14="http://schemas.microsoft.com/office/powerpoint/2010/main" val="2994140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dispositif</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solidFill>
                  <a:srgbClr val="000000"/>
                </a:solidFill>
              </a:rPr>
              <a:t>Une anomalie des politiques sociales de jeunesse : aide financière pour les jeunes, individualisée</a:t>
            </a:r>
          </a:p>
          <a:p>
            <a:r>
              <a:rPr lang="fr-FR" dirty="0" smtClean="0">
                <a:solidFill>
                  <a:srgbClr val="000000"/>
                </a:solidFill>
              </a:rPr>
              <a:t>Dans la continuité : orienté vers l’insertion professionnelle, porté par les professionnels de l’insertion des jeunes</a:t>
            </a:r>
          </a:p>
          <a:p>
            <a:r>
              <a:rPr lang="fr-FR" dirty="0" smtClean="0">
                <a:solidFill>
                  <a:srgbClr val="000000"/>
                </a:solidFill>
              </a:rPr>
              <a:t>Aide d’urgence ou Aide à l’insertion</a:t>
            </a:r>
          </a:p>
          <a:p>
            <a:r>
              <a:rPr lang="fr-FR" dirty="0" smtClean="0">
                <a:solidFill>
                  <a:srgbClr val="000000"/>
                </a:solidFill>
              </a:rPr>
              <a:t>Un dispositif pauvre pour les jeunes de catégories modestes : 1500 euros maximum, 240 euros en moyenne</a:t>
            </a:r>
          </a:p>
          <a:p>
            <a:r>
              <a:rPr lang="fr-FR" dirty="0" smtClean="0">
                <a:solidFill>
                  <a:srgbClr val="000000"/>
                </a:solidFill>
              </a:rPr>
              <a:t>Une double sélection : </a:t>
            </a:r>
          </a:p>
          <a:p>
            <a:pPr lvl="1"/>
            <a:r>
              <a:rPr lang="fr-FR" dirty="0" smtClean="0">
                <a:solidFill>
                  <a:srgbClr val="000000"/>
                </a:solidFill>
              </a:rPr>
              <a:t>au stade de l’instruction</a:t>
            </a:r>
          </a:p>
          <a:p>
            <a:pPr lvl="1"/>
            <a:r>
              <a:rPr lang="fr-FR" dirty="0">
                <a:solidFill>
                  <a:srgbClr val="000000"/>
                </a:solidFill>
              </a:rPr>
              <a:t>a</a:t>
            </a:r>
            <a:r>
              <a:rPr lang="fr-FR" dirty="0" smtClean="0">
                <a:solidFill>
                  <a:srgbClr val="000000"/>
                </a:solidFill>
              </a:rPr>
              <a:t>u stade de la décision de la commission d’attribution</a:t>
            </a:r>
            <a:endParaRPr lang="fr-FR" dirty="0">
              <a:solidFill>
                <a:srgbClr val="000000"/>
              </a:solidFill>
            </a:endParaRPr>
          </a:p>
        </p:txBody>
      </p:sp>
    </p:spTree>
    <p:extLst>
      <p:ext uri="{BB962C8B-B14F-4D97-AF65-F5344CB8AC3E}">
        <p14:creationId xmlns:p14="http://schemas.microsoft.com/office/powerpoint/2010/main" val="1943856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49275" y="393518"/>
            <a:ext cx="8042276" cy="700675"/>
          </a:xfrm>
        </p:spPr>
        <p:txBody>
          <a:bodyPr/>
          <a:lstStyle/>
          <a:p>
            <a:r>
              <a:rPr lang="fr-FR" sz="3200" dirty="0" smtClean="0"/>
              <a:t>Le </a:t>
            </a:r>
            <a:r>
              <a:rPr lang="fr-FR" sz="3200" dirty="0" err="1" smtClean="0"/>
              <a:t>co</a:t>
            </a:r>
            <a:r>
              <a:rPr lang="fr-FR" sz="3200" dirty="0" smtClean="0"/>
              <a:t>-investissement social</a:t>
            </a:r>
            <a:endParaRPr lang="fr-FR" sz="3200" dirty="0"/>
          </a:p>
        </p:txBody>
      </p:sp>
      <p:sp>
        <p:nvSpPr>
          <p:cNvPr id="6" name="Triangle isocèle 5"/>
          <p:cNvSpPr/>
          <p:nvPr/>
        </p:nvSpPr>
        <p:spPr>
          <a:xfrm>
            <a:off x="2641492" y="2376713"/>
            <a:ext cx="3750582" cy="1941287"/>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ZoneTexte 6"/>
          <p:cNvSpPr txBox="1"/>
          <p:nvPr/>
        </p:nvSpPr>
        <p:spPr>
          <a:xfrm>
            <a:off x="3810001" y="1444532"/>
            <a:ext cx="1617149" cy="584776"/>
          </a:xfrm>
          <a:prstGeom prst="rect">
            <a:avLst/>
          </a:prstGeom>
          <a:noFill/>
          <a:ln>
            <a:solidFill>
              <a:srgbClr val="000000"/>
            </a:solidFill>
          </a:ln>
        </p:spPr>
        <p:txBody>
          <a:bodyPr wrap="none" rtlCol="0">
            <a:spAutoFit/>
          </a:bodyPr>
          <a:lstStyle/>
          <a:p>
            <a:r>
              <a:rPr lang="fr-FR" sz="3200" dirty="0" smtClean="0"/>
              <a:t>Marché</a:t>
            </a:r>
            <a:endParaRPr lang="fr-FR" sz="3200" dirty="0"/>
          </a:p>
        </p:txBody>
      </p:sp>
      <p:sp>
        <p:nvSpPr>
          <p:cNvPr id="8" name="ZoneTexte 7"/>
          <p:cNvSpPr txBox="1"/>
          <p:nvPr/>
        </p:nvSpPr>
        <p:spPr>
          <a:xfrm>
            <a:off x="780142" y="4442898"/>
            <a:ext cx="1571063" cy="584776"/>
          </a:xfrm>
          <a:prstGeom prst="rect">
            <a:avLst/>
          </a:prstGeom>
          <a:noFill/>
          <a:ln>
            <a:solidFill>
              <a:srgbClr val="000000"/>
            </a:solidFill>
          </a:ln>
        </p:spPr>
        <p:txBody>
          <a:bodyPr wrap="none" rtlCol="0">
            <a:spAutoFit/>
          </a:bodyPr>
          <a:lstStyle/>
          <a:p>
            <a:r>
              <a:rPr lang="fr-FR" sz="3200" dirty="0" smtClean="0"/>
              <a:t>Famille</a:t>
            </a:r>
            <a:endParaRPr lang="fr-FR" sz="3200" dirty="0"/>
          </a:p>
        </p:txBody>
      </p:sp>
      <p:sp>
        <p:nvSpPr>
          <p:cNvPr id="9" name="ZoneTexte 8"/>
          <p:cNvSpPr txBox="1"/>
          <p:nvPr/>
        </p:nvSpPr>
        <p:spPr>
          <a:xfrm>
            <a:off x="6580671" y="4318000"/>
            <a:ext cx="971941" cy="584776"/>
          </a:xfrm>
          <a:prstGeom prst="rect">
            <a:avLst/>
          </a:prstGeom>
          <a:noFill/>
          <a:ln>
            <a:solidFill>
              <a:schemeClr val="tx1"/>
            </a:solidFill>
          </a:ln>
        </p:spPr>
        <p:txBody>
          <a:bodyPr wrap="none" rtlCol="0">
            <a:spAutoFit/>
          </a:bodyPr>
          <a:lstStyle/>
          <a:p>
            <a:r>
              <a:rPr lang="fr-FR" sz="3200" dirty="0" smtClean="0"/>
              <a:t>Etat</a:t>
            </a:r>
            <a:endParaRPr lang="fr-FR" sz="3200" dirty="0"/>
          </a:p>
        </p:txBody>
      </p:sp>
      <p:sp>
        <p:nvSpPr>
          <p:cNvPr id="2" name="Flèche vers la droite 1"/>
          <p:cNvSpPr/>
          <p:nvPr/>
        </p:nvSpPr>
        <p:spPr>
          <a:xfrm>
            <a:off x="5787571" y="1687286"/>
            <a:ext cx="943429" cy="19957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Hexagone 2"/>
          <p:cNvSpPr/>
          <p:nvPr/>
        </p:nvSpPr>
        <p:spPr>
          <a:xfrm>
            <a:off x="7066642" y="1233714"/>
            <a:ext cx="2001101" cy="1142999"/>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dirty="0" smtClean="0"/>
              <a:t>Se bouger ou pas</a:t>
            </a:r>
            <a:endParaRPr lang="fr-FR" sz="2400" dirty="0"/>
          </a:p>
        </p:txBody>
      </p:sp>
      <p:sp>
        <p:nvSpPr>
          <p:cNvPr id="5" name="Flèche vers la droite 4"/>
          <p:cNvSpPr/>
          <p:nvPr/>
        </p:nvSpPr>
        <p:spPr>
          <a:xfrm>
            <a:off x="2641492" y="4572000"/>
            <a:ext cx="823795" cy="16328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Hexagone 9"/>
          <p:cNvSpPr/>
          <p:nvPr/>
        </p:nvSpPr>
        <p:spPr>
          <a:xfrm>
            <a:off x="3610428" y="4624325"/>
            <a:ext cx="2612572" cy="818532"/>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dirty="0" smtClean="0"/>
              <a:t>Faire famille ou pas</a:t>
            </a:r>
            <a:endParaRPr lang="fr-FR" sz="2400" dirty="0"/>
          </a:p>
        </p:txBody>
      </p:sp>
      <p:sp>
        <p:nvSpPr>
          <p:cNvPr id="11" name="ZoneTexte 10"/>
          <p:cNvSpPr txBox="1"/>
          <p:nvPr/>
        </p:nvSpPr>
        <p:spPr>
          <a:xfrm>
            <a:off x="5764242" y="2464191"/>
            <a:ext cx="3295619" cy="707886"/>
          </a:xfrm>
          <a:prstGeom prst="rect">
            <a:avLst/>
          </a:prstGeom>
          <a:noFill/>
        </p:spPr>
        <p:txBody>
          <a:bodyPr wrap="none" rtlCol="0">
            <a:spAutoFit/>
          </a:bodyPr>
          <a:lstStyle/>
          <a:p>
            <a:r>
              <a:rPr lang="fr-FR" sz="2000" dirty="0" smtClean="0">
                <a:solidFill>
                  <a:srgbClr val="FF0000"/>
                </a:solidFill>
              </a:rPr>
              <a:t>Effort d’insertion</a:t>
            </a:r>
          </a:p>
          <a:p>
            <a:r>
              <a:rPr lang="fr-FR" sz="2000" dirty="0" smtClean="0">
                <a:solidFill>
                  <a:srgbClr val="FF0000"/>
                </a:solidFill>
              </a:rPr>
              <a:t>Investissement psychique</a:t>
            </a:r>
          </a:p>
        </p:txBody>
      </p:sp>
      <p:sp>
        <p:nvSpPr>
          <p:cNvPr id="12" name="ZoneTexte 11"/>
          <p:cNvSpPr txBox="1"/>
          <p:nvPr/>
        </p:nvSpPr>
        <p:spPr>
          <a:xfrm>
            <a:off x="2641492" y="5675477"/>
            <a:ext cx="4794426" cy="984885"/>
          </a:xfrm>
          <a:prstGeom prst="rect">
            <a:avLst/>
          </a:prstGeom>
          <a:noFill/>
        </p:spPr>
        <p:txBody>
          <a:bodyPr wrap="none" rtlCol="0">
            <a:spAutoFit/>
          </a:bodyPr>
          <a:lstStyle/>
          <a:p>
            <a:r>
              <a:rPr lang="fr-FR" sz="2000" dirty="0" smtClean="0">
                <a:solidFill>
                  <a:srgbClr val="FF0000"/>
                </a:solidFill>
              </a:rPr>
              <a:t>Mutualisation des ressources du foyer</a:t>
            </a:r>
          </a:p>
          <a:p>
            <a:r>
              <a:rPr lang="fr-FR" sz="2000" dirty="0" smtClean="0">
                <a:solidFill>
                  <a:srgbClr val="FF0000"/>
                </a:solidFill>
              </a:rPr>
              <a:t>Evaluation </a:t>
            </a:r>
            <a:r>
              <a:rPr lang="fr-FR" sz="2000" smtClean="0">
                <a:solidFill>
                  <a:srgbClr val="FF0000"/>
                </a:solidFill>
              </a:rPr>
              <a:t>indépendance subie</a:t>
            </a:r>
            <a:endParaRPr lang="fr-FR" sz="2000" dirty="0" smtClean="0">
              <a:solidFill>
                <a:srgbClr val="FF0000"/>
              </a:solidFill>
            </a:endParaRPr>
          </a:p>
          <a:p>
            <a:endParaRPr lang="fr-FR" dirty="0"/>
          </a:p>
        </p:txBody>
      </p:sp>
      <p:sp>
        <p:nvSpPr>
          <p:cNvPr id="13" name="ZoneTexte 12"/>
          <p:cNvSpPr txBox="1"/>
          <p:nvPr/>
        </p:nvSpPr>
        <p:spPr>
          <a:xfrm>
            <a:off x="3610429" y="3313668"/>
            <a:ext cx="1816722" cy="707886"/>
          </a:xfrm>
          <a:prstGeom prst="rect">
            <a:avLst/>
          </a:prstGeom>
          <a:noFill/>
        </p:spPr>
        <p:txBody>
          <a:bodyPr wrap="square" rtlCol="0">
            <a:spAutoFit/>
          </a:bodyPr>
          <a:lstStyle/>
          <a:p>
            <a:r>
              <a:rPr lang="fr-FR" sz="2000" dirty="0" smtClean="0"/>
              <a:t>Participation personnelle</a:t>
            </a:r>
            <a:endParaRPr lang="fr-FR" sz="2000" dirty="0"/>
          </a:p>
        </p:txBody>
      </p:sp>
    </p:spTree>
    <p:extLst>
      <p:ext uri="{BB962C8B-B14F-4D97-AF65-F5344CB8AC3E}">
        <p14:creationId xmlns:p14="http://schemas.microsoft.com/office/powerpoint/2010/main" val="65710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10" grpId="0" animBg="1"/>
      <p:bldP spid="11"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836</TotalTime>
  <Words>953</Words>
  <Application>Microsoft Office PowerPoint</Application>
  <PresentationFormat>Affichage à l'écran (4:3)</PresentationFormat>
  <Paragraphs>124</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Brise</vt:lpstr>
      <vt:lpstr>  Pauvres jeunes</vt:lpstr>
      <vt:lpstr>L’Etat social face à « l’autre jeunesse »</vt:lpstr>
      <vt:lpstr>Qu’est-ce que la politique sociale de jeunesse ?</vt:lpstr>
      <vt:lpstr>La citoyenneté sociale des jeunes</vt:lpstr>
      <vt:lpstr>L‘universalisation manquée de la couverture du chômage (1951-1988)</vt:lpstr>
      <vt:lpstr>Le reflux des droits sociaux (1988 – 2012)</vt:lpstr>
      <vt:lpstr>Le cadre des décisions d’attribution</vt:lpstr>
      <vt:lpstr>Le dispositif</vt:lpstr>
      <vt:lpstr>Le co-investissement social</vt:lpstr>
      <vt:lpstr>Une norme de progression selon trois axes de parcours</vt:lpstr>
      <vt:lpstr>Une aide qui cible les jeunes des catégories modestes</vt:lpstr>
      <vt:lpstr>L’aide à l’aune de la relation d’insertion</vt:lpstr>
      <vt:lpstr>Des récits-types de parcours aidables</vt:lpstr>
      <vt:lpstr>Parcours vocationnels</vt:lpstr>
      <vt:lpstr>Parcours empêchés</vt:lpstr>
      <vt:lpstr>Parcours de sortie de crise</vt:lpstr>
      <vt:lpstr>Quelle citoyenneté sociale des jeunes adultes pauvres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Pauvres jeunes</dc:title>
  <dc:creator>Léa</dc:creator>
  <cp:lastModifiedBy>SCE RELAT AVEC LE MONDE ASSOCI</cp:lastModifiedBy>
  <cp:revision>64</cp:revision>
  <dcterms:created xsi:type="dcterms:W3CDTF">2016-05-26T19:04:04Z</dcterms:created>
  <dcterms:modified xsi:type="dcterms:W3CDTF">2016-11-09T14:59:53Z</dcterms:modified>
</cp:coreProperties>
</file>