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55" r:id="rId1"/>
  </p:sldMasterIdLst>
  <p:notesMasterIdLst>
    <p:notesMasterId r:id="rId40"/>
  </p:notesMasterIdLst>
  <p:handoutMasterIdLst>
    <p:handoutMasterId r:id="rId41"/>
  </p:handoutMasterIdLst>
  <p:sldIdLst>
    <p:sldId id="258" r:id="rId2"/>
    <p:sldId id="342" r:id="rId3"/>
    <p:sldId id="276" r:id="rId4"/>
    <p:sldId id="290" r:id="rId5"/>
    <p:sldId id="345" r:id="rId6"/>
    <p:sldId id="379" r:id="rId7"/>
    <p:sldId id="380" r:id="rId8"/>
    <p:sldId id="381" r:id="rId9"/>
    <p:sldId id="377" r:id="rId10"/>
    <p:sldId id="347" r:id="rId11"/>
    <p:sldId id="348" r:id="rId12"/>
    <p:sldId id="349" r:id="rId13"/>
    <p:sldId id="350" r:id="rId14"/>
    <p:sldId id="351" r:id="rId15"/>
    <p:sldId id="352" r:id="rId16"/>
    <p:sldId id="353" r:id="rId17"/>
    <p:sldId id="354" r:id="rId18"/>
    <p:sldId id="355" r:id="rId19"/>
    <p:sldId id="356" r:id="rId20"/>
    <p:sldId id="357" r:id="rId21"/>
    <p:sldId id="358" r:id="rId22"/>
    <p:sldId id="359" r:id="rId23"/>
    <p:sldId id="360" r:id="rId24"/>
    <p:sldId id="361" r:id="rId25"/>
    <p:sldId id="366" r:id="rId26"/>
    <p:sldId id="362" r:id="rId27"/>
    <p:sldId id="363" r:id="rId28"/>
    <p:sldId id="364" r:id="rId29"/>
    <p:sldId id="365" r:id="rId30"/>
    <p:sldId id="367" r:id="rId31"/>
    <p:sldId id="368" r:id="rId32"/>
    <p:sldId id="369" r:id="rId33"/>
    <p:sldId id="370" r:id="rId34"/>
    <p:sldId id="371" r:id="rId35"/>
    <p:sldId id="372" r:id="rId36"/>
    <p:sldId id="373" r:id="rId37"/>
    <p:sldId id="374" r:id="rId38"/>
    <p:sldId id="375" r:id="rId39"/>
  </p:sldIdLst>
  <p:sldSz cx="9144000" cy="6858000" type="screen4x3"/>
  <p:notesSz cx="7315200" cy="9601200"/>
  <p:defaultTextStyle>
    <a:defPPr>
      <a:defRPr lang="fr-CA"/>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3300"/>
    <a:srgbClr val="FFCC99"/>
    <a:srgbClr val="FFCC66"/>
    <a:srgbClr val="CCECFF"/>
    <a:srgbClr val="FFFFCC"/>
    <a:srgbClr val="FF7C80"/>
    <a:srgbClr val="CC9900"/>
    <a:srgbClr val="003399"/>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napVertSplitter="1" vertBarState="minimized" horzBarState="maximized">
    <p:restoredLeft sz="20432" autoAdjust="0"/>
    <p:restoredTop sz="93648" autoAdjust="0"/>
  </p:normalViewPr>
  <p:slideViewPr>
    <p:cSldViewPr>
      <p:cViewPr>
        <p:scale>
          <a:sx n="81" d="100"/>
          <a:sy n="81" d="100"/>
        </p:scale>
        <p:origin x="-72" y="18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3156"/>
    </p:cViewPr>
  </p:sorterViewPr>
  <p:notesViewPr>
    <p:cSldViewPr>
      <p:cViewPr varScale="1">
        <p:scale>
          <a:sx n="53" d="100"/>
          <a:sy n="53" d="100"/>
        </p:scale>
        <p:origin x="-1806" y="-72"/>
      </p:cViewPr>
      <p:guideLst>
        <p:guide orient="horz" pos="3024"/>
        <p:guide pos="2304"/>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1415" tIns="45707" rIns="91415" bIns="45707" numCol="1" anchor="t" anchorCtr="0" compatLnSpc="1">
            <a:prstTxWarp prst="textNoShape">
              <a:avLst/>
            </a:prstTxWarp>
          </a:bodyPr>
          <a:lstStyle>
            <a:lvl1pPr eaLnBrk="0" hangingPunct="0">
              <a:defRPr sz="1200" i="0">
                <a:latin typeface="Times New Roman" pitchFamily="18" charset="0"/>
              </a:defRPr>
            </a:lvl1pPr>
          </a:lstStyle>
          <a:p>
            <a:pPr>
              <a:defRPr/>
            </a:pPr>
            <a:endParaRPr lang="fr-CA"/>
          </a:p>
        </p:txBody>
      </p:sp>
      <p:sp>
        <p:nvSpPr>
          <p:cNvPr id="37891" name="Rectangle 3"/>
          <p:cNvSpPr>
            <a:spLocks noGrp="1" noChangeArrowheads="1"/>
          </p:cNvSpPr>
          <p:nvPr>
            <p:ph type="dt" sz="quarter" idx="1"/>
          </p:nvPr>
        </p:nvSpPr>
        <p:spPr bwMode="auto">
          <a:xfrm>
            <a:off x="4143375" y="0"/>
            <a:ext cx="3170238" cy="479425"/>
          </a:xfrm>
          <a:prstGeom prst="rect">
            <a:avLst/>
          </a:prstGeom>
          <a:noFill/>
          <a:ln w="9525">
            <a:noFill/>
            <a:miter lim="800000"/>
            <a:headEnd/>
            <a:tailEnd/>
          </a:ln>
          <a:effectLst/>
        </p:spPr>
        <p:txBody>
          <a:bodyPr vert="horz" wrap="square" lIns="91415" tIns="45707" rIns="91415" bIns="45707" numCol="1" anchor="t" anchorCtr="0" compatLnSpc="1">
            <a:prstTxWarp prst="textNoShape">
              <a:avLst/>
            </a:prstTxWarp>
          </a:bodyPr>
          <a:lstStyle>
            <a:lvl1pPr algn="r" eaLnBrk="0" hangingPunct="0">
              <a:defRPr sz="1200" i="0">
                <a:latin typeface="Times New Roman" pitchFamily="18" charset="0"/>
              </a:defRPr>
            </a:lvl1pPr>
          </a:lstStyle>
          <a:p>
            <a:pPr>
              <a:defRPr/>
            </a:pPr>
            <a:endParaRPr lang="fr-CA"/>
          </a:p>
        </p:txBody>
      </p:sp>
      <p:sp>
        <p:nvSpPr>
          <p:cNvPr id="37892" name="Rectangle 4"/>
          <p:cNvSpPr>
            <a:spLocks noGrp="1" noChangeArrowheads="1"/>
          </p:cNvSpPr>
          <p:nvPr>
            <p:ph type="ftr" sz="quarter" idx="2"/>
          </p:nvPr>
        </p:nvSpPr>
        <p:spPr bwMode="auto">
          <a:xfrm>
            <a:off x="0" y="9120188"/>
            <a:ext cx="3170238" cy="479425"/>
          </a:xfrm>
          <a:prstGeom prst="rect">
            <a:avLst/>
          </a:prstGeom>
          <a:noFill/>
          <a:ln w="9525">
            <a:noFill/>
            <a:miter lim="800000"/>
            <a:headEnd/>
            <a:tailEnd/>
          </a:ln>
          <a:effectLst/>
        </p:spPr>
        <p:txBody>
          <a:bodyPr vert="horz" wrap="square" lIns="91415" tIns="45707" rIns="91415" bIns="45707" numCol="1" anchor="b" anchorCtr="0" compatLnSpc="1">
            <a:prstTxWarp prst="textNoShape">
              <a:avLst/>
            </a:prstTxWarp>
          </a:bodyPr>
          <a:lstStyle>
            <a:lvl1pPr eaLnBrk="0" hangingPunct="0">
              <a:defRPr sz="1200" i="0">
                <a:latin typeface="Times New Roman" pitchFamily="18" charset="0"/>
              </a:defRPr>
            </a:lvl1pPr>
          </a:lstStyle>
          <a:p>
            <a:pPr>
              <a:defRPr/>
            </a:pPr>
            <a:endParaRPr lang="fr-CA"/>
          </a:p>
        </p:txBody>
      </p:sp>
      <p:sp>
        <p:nvSpPr>
          <p:cNvPr id="37893" name="Rectangle 5"/>
          <p:cNvSpPr>
            <a:spLocks noGrp="1" noChangeArrowheads="1"/>
          </p:cNvSpPr>
          <p:nvPr>
            <p:ph type="sldNum" sz="quarter" idx="3"/>
          </p:nvPr>
        </p:nvSpPr>
        <p:spPr bwMode="auto">
          <a:xfrm>
            <a:off x="4143375" y="9120188"/>
            <a:ext cx="3170238" cy="479425"/>
          </a:xfrm>
          <a:prstGeom prst="rect">
            <a:avLst/>
          </a:prstGeom>
          <a:noFill/>
          <a:ln w="9525">
            <a:noFill/>
            <a:miter lim="800000"/>
            <a:headEnd/>
            <a:tailEnd/>
          </a:ln>
          <a:effectLst/>
        </p:spPr>
        <p:txBody>
          <a:bodyPr vert="horz" wrap="square" lIns="91415" tIns="45707" rIns="91415" bIns="45707" numCol="1" anchor="b" anchorCtr="0" compatLnSpc="1">
            <a:prstTxWarp prst="textNoShape">
              <a:avLst/>
            </a:prstTxWarp>
          </a:bodyPr>
          <a:lstStyle>
            <a:lvl1pPr algn="r" eaLnBrk="0" hangingPunct="0">
              <a:defRPr sz="1200" i="0">
                <a:latin typeface="Times New Roman" pitchFamily="18" charset="0"/>
              </a:defRPr>
            </a:lvl1pPr>
          </a:lstStyle>
          <a:p>
            <a:pPr>
              <a:defRPr/>
            </a:pPr>
            <a:fld id="{4110F13E-48C8-4204-82AB-22D3BC118DE2}" type="slidenum">
              <a:rPr lang="fr-CA"/>
              <a:pPr>
                <a:defRPr/>
              </a:pPr>
              <a:t>‹N°›</a:t>
            </a:fld>
            <a:endParaRPr lang="fr-CA"/>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3170238" cy="479425"/>
          </a:xfrm>
          <a:prstGeom prst="rect">
            <a:avLst/>
          </a:prstGeom>
          <a:noFill/>
          <a:ln w="9525">
            <a:noFill/>
            <a:miter lim="800000"/>
            <a:headEnd/>
            <a:tailEnd/>
          </a:ln>
          <a:effectLst/>
        </p:spPr>
        <p:txBody>
          <a:bodyPr vert="horz" wrap="square" lIns="96634" tIns="48318" rIns="96634" bIns="48318" numCol="1" anchor="t" anchorCtr="0" compatLnSpc="1">
            <a:prstTxWarp prst="textNoShape">
              <a:avLst/>
            </a:prstTxWarp>
          </a:bodyPr>
          <a:lstStyle>
            <a:lvl1pPr defTabSz="966788" eaLnBrk="0" hangingPunct="0">
              <a:defRPr sz="1300" i="0">
                <a:latin typeface="Times New Roman" pitchFamily="18" charset="0"/>
              </a:defRPr>
            </a:lvl1pPr>
          </a:lstStyle>
          <a:p>
            <a:pPr>
              <a:defRPr/>
            </a:pPr>
            <a:endParaRPr lang="fr-CA"/>
          </a:p>
        </p:txBody>
      </p:sp>
      <p:sp>
        <p:nvSpPr>
          <p:cNvPr id="5123" name="Rectangle 3"/>
          <p:cNvSpPr>
            <a:spLocks noGrp="1" noChangeArrowheads="1"/>
          </p:cNvSpPr>
          <p:nvPr>
            <p:ph type="dt" idx="1"/>
          </p:nvPr>
        </p:nvSpPr>
        <p:spPr bwMode="auto">
          <a:xfrm>
            <a:off x="4144963" y="0"/>
            <a:ext cx="3170237" cy="479425"/>
          </a:xfrm>
          <a:prstGeom prst="rect">
            <a:avLst/>
          </a:prstGeom>
          <a:noFill/>
          <a:ln w="9525">
            <a:noFill/>
            <a:miter lim="800000"/>
            <a:headEnd/>
            <a:tailEnd/>
          </a:ln>
          <a:effectLst/>
        </p:spPr>
        <p:txBody>
          <a:bodyPr vert="horz" wrap="square" lIns="96634" tIns="48318" rIns="96634" bIns="48318" numCol="1" anchor="t" anchorCtr="0" compatLnSpc="1">
            <a:prstTxWarp prst="textNoShape">
              <a:avLst/>
            </a:prstTxWarp>
          </a:bodyPr>
          <a:lstStyle>
            <a:lvl1pPr algn="r" defTabSz="966788" eaLnBrk="0" hangingPunct="0">
              <a:defRPr sz="1300" i="0">
                <a:latin typeface="Times New Roman" pitchFamily="18" charset="0"/>
              </a:defRPr>
            </a:lvl1pPr>
          </a:lstStyle>
          <a:p>
            <a:pPr>
              <a:defRPr/>
            </a:pPr>
            <a:endParaRPr lang="fr-CA"/>
          </a:p>
        </p:txBody>
      </p:sp>
      <p:sp>
        <p:nvSpPr>
          <p:cNvPr id="13316" name="Rectangle 4"/>
          <p:cNvSpPr>
            <a:spLocks noGrp="1" noRot="1" noChangeAspect="1" noChangeArrowheads="1" noTextEdit="1"/>
          </p:cNvSpPr>
          <p:nvPr>
            <p:ph type="sldImg" idx="2"/>
          </p:nvPr>
        </p:nvSpPr>
        <p:spPr bwMode="auto">
          <a:xfrm>
            <a:off x="1257300" y="720725"/>
            <a:ext cx="4800600" cy="3600450"/>
          </a:xfrm>
          <a:prstGeom prst="rect">
            <a:avLst/>
          </a:prstGeom>
          <a:noFill/>
          <a:ln w="9525">
            <a:solidFill>
              <a:srgbClr val="000000"/>
            </a:solidFill>
            <a:miter lim="800000"/>
            <a:headEnd/>
            <a:tailEnd/>
          </a:ln>
        </p:spPr>
      </p:sp>
      <p:sp>
        <p:nvSpPr>
          <p:cNvPr id="5125" name="Rectangle 5"/>
          <p:cNvSpPr>
            <a:spLocks noGrp="1" noChangeArrowheads="1"/>
          </p:cNvSpPr>
          <p:nvPr>
            <p:ph type="body" sz="quarter" idx="3"/>
          </p:nvPr>
        </p:nvSpPr>
        <p:spPr bwMode="auto">
          <a:xfrm>
            <a:off x="974725" y="4560888"/>
            <a:ext cx="5365750" cy="4319587"/>
          </a:xfrm>
          <a:prstGeom prst="rect">
            <a:avLst/>
          </a:prstGeom>
          <a:noFill/>
          <a:ln w="9525">
            <a:noFill/>
            <a:miter lim="800000"/>
            <a:headEnd/>
            <a:tailEnd/>
          </a:ln>
          <a:effectLst/>
        </p:spPr>
        <p:txBody>
          <a:bodyPr vert="horz" wrap="square" lIns="96634" tIns="48318" rIns="96634" bIns="48318" numCol="1" anchor="t" anchorCtr="0" compatLnSpc="1">
            <a:prstTxWarp prst="textNoShape">
              <a:avLst/>
            </a:prstTxWarp>
          </a:bodyPr>
          <a:lstStyle/>
          <a:p>
            <a:pPr lvl="0"/>
            <a:r>
              <a:rPr lang="fr-CA" noProof="0" smtClean="0"/>
              <a:t>Cliquez pour modifier les styles du texte du masque</a:t>
            </a:r>
          </a:p>
          <a:p>
            <a:pPr lvl="1"/>
            <a:r>
              <a:rPr lang="fr-CA" noProof="0" smtClean="0"/>
              <a:t>Deuxième niveau</a:t>
            </a:r>
          </a:p>
          <a:p>
            <a:pPr lvl="2"/>
            <a:r>
              <a:rPr lang="fr-CA" noProof="0" smtClean="0"/>
              <a:t>Troisième niveau</a:t>
            </a:r>
          </a:p>
          <a:p>
            <a:pPr lvl="3"/>
            <a:r>
              <a:rPr lang="fr-CA" noProof="0" smtClean="0"/>
              <a:t>Quatrième niveau</a:t>
            </a:r>
          </a:p>
          <a:p>
            <a:pPr lvl="4"/>
            <a:r>
              <a:rPr lang="fr-CA" noProof="0" smtClean="0"/>
              <a:t>Cinquième niveau</a:t>
            </a:r>
          </a:p>
        </p:txBody>
      </p:sp>
      <p:sp>
        <p:nvSpPr>
          <p:cNvPr id="5126" name="Rectangle 6"/>
          <p:cNvSpPr>
            <a:spLocks noGrp="1" noChangeArrowheads="1"/>
          </p:cNvSpPr>
          <p:nvPr>
            <p:ph type="ftr" sz="quarter" idx="4"/>
          </p:nvPr>
        </p:nvSpPr>
        <p:spPr bwMode="auto">
          <a:xfrm>
            <a:off x="0" y="9121775"/>
            <a:ext cx="3170238" cy="479425"/>
          </a:xfrm>
          <a:prstGeom prst="rect">
            <a:avLst/>
          </a:prstGeom>
          <a:noFill/>
          <a:ln w="9525">
            <a:noFill/>
            <a:miter lim="800000"/>
            <a:headEnd/>
            <a:tailEnd/>
          </a:ln>
          <a:effectLst/>
        </p:spPr>
        <p:txBody>
          <a:bodyPr vert="horz" wrap="square" lIns="96634" tIns="48318" rIns="96634" bIns="48318" numCol="1" anchor="b" anchorCtr="0" compatLnSpc="1">
            <a:prstTxWarp prst="textNoShape">
              <a:avLst/>
            </a:prstTxWarp>
          </a:bodyPr>
          <a:lstStyle>
            <a:lvl1pPr defTabSz="966788" eaLnBrk="0" hangingPunct="0">
              <a:defRPr sz="1300" i="0">
                <a:latin typeface="Times New Roman" pitchFamily="18" charset="0"/>
              </a:defRPr>
            </a:lvl1pPr>
          </a:lstStyle>
          <a:p>
            <a:pPr>
              <a:defRPr/>
            </a:pPr>
            <a:endParaRPr lang="fr-CA"/>
          </a:p>
        </p:txBody>
      </p:sp>
      <p:sp>
        <p:nvSpPr>
          <p:cNvPr id="5127" name="Rectangle 7"/>
          <p:cNvSpPr>
            <a:spLocks noGrp="1" noChangeArrowheads="1"/>
          </p:cNvSpPr>
          <p:nvPr>
            <p:ph type="sldNum" sz="quarter" idx="5"/>
          </p:nvPr>
        </p:nvSpPr>
        <p:spPr bwMode="auto">
          <a:xfrm>
            <a:off x="4144963" y="9121775"/>
            <a:ext cx="3170237" cy="479425"/>
          </a:xfrm>
          <a:prstGeom prst="rect">
            <a:avLst/>
          </a:prstGeom>
          <a:noFill/>
          <a:ln w="9525">
            <a:noFill/>
            <a:miter lim="800000"/>
            <a:headEnd/>
            <a:tailEnd/>
          </a:ln>
          <a:effectLst/>
        </p:spPr>
        <p:txBody>
          <a:bodyPr vert="horz" wrap="square" lIns="96634" tIns="48318" rIns="96634" bIns="48318" numCol="1" anchor="b" anchorCtr="0" compatLnSpc="1">
            <a:prstTxWarp prst="textNoShape">
              <a:avLst/>
            </a:prstTxWarp>
          </a:bodyPr>
          <a:lstStyle>
            <a:lvl1pPr algn="r" defTabSz="966788" eaLnBrk="0" hangingPunct="0">
              <a:defRPr sz="1300" i="0">
                <a:latin typeface="Times New Roman" pitchFamily="18" charset="0"/>
              </a:defRPr>
            </a:lvl1pPr>
          </a:lstStyle>
          <a:p>
            <a:pPr>
              <a:defRPr/>
            </a:pPr>
            <a:fld id="{9B203A90-072B-4E2B-BD58-A51B39D5B22D}" type="slidenum">
              <a:rPr lang="fr-CA"/>
              <a:pPr>
                <a:defRPr/>
              </a:pPr>
              <a:t>‹N°›</a:t>
            </a:fld>
            <a:endParaRPr lang="fr-CA"/>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a:p>
        </p:txBody>
      </p:sp>
      <p:sp>
        <p:nvSpPr>
          <p:cNvPr id="4" name="Espace réservé du numéro de diapositive 3"/>
          <p:cNvSpPr>
            <a:spLocks noGrp="1"/>
          </p:cNvSpPr>
          <p:nvPr>
            <p:ph type="sldNum" sz="quarter" idx="10"/>
          </p:nvPr>
        </p:nvSpPr>
        <p:spPr/>
        <p:txBody>
          <a:bodyPr/>
          <a:lstStyle/>
          <a:p>
            <a:pPr>
              <a:defRPr/>
            </a:pPr>
            <a:fld id="{9B203A90-072B-4E2B-BD58-A51B39D5B22D}" type="slidenum">
              <a:rPr lang="fr-CA" smtClean="0"/>
              <a:pPr>
                <a:defRPr/>
              </a:pPr>
              <a:t>2</a:t>
            </a:fld>
            <a:endParaRPr lang="fr-CA"/>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smtClean="0"/>
              <a:t>Cliquez pour modifier le style du titre</a:t>
            </a:r>
            <a:endParaRPr lang="fr-F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smtClean="0"/>
              <a:t>Cliquez pour modifier le style des sous-titres du masque</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660022A9-CF42-4296-B4EF-B49CDB127368}" type="slidenum">
              <a:rPr lang="fr-CA"/>
              <a:pPr>
                <a:defRPr/>
              </a:pPr>
              <a:t>‹N°›</a:t>
            </a:fld>
            <a:endParaRPr lang="fr-CA"/>
          </a:p>
        </p:txBody>
      </p:sp>
    </p:spTree>
  </p:cSld>
  <p:clrMapOvr>
    <a:masterClrMapping/>
  </p:clrMapOvr>
  <p:transition spd="med">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3A249AED-76A4-49AD-BD4B-1915D17B480B}" type="slidenum">
              <a:rPr lang="fr-CA"/>
              <a:pPr>
                <a:defRPr/>
              </a:pPr>
              <a:t>‹N°›</a:t>
            </a:fld>
            <a:endParaRPr lang="fr-CA"/>
          </a:p>
        </p:txBody>
      </p:sp>
    </p:spTree>
  </p:cSld>
  <p:clrMapOvr>
    <a:masterClrMapping/>
  </p:clrMapOvr>
  <p:transition spd="med">
    <p:fade thruBlk="1"/>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877050" y="1371600"/>
            <a:ext cx="1581150" cy="4724400"/>
          </a:xfrm>
        </p:spPr>
        <p:txBody>
          <a:bodyPr vert="eaVert"/>
          <a:lstStyle/>
          <a:p>
            <a:r>
              <a:rPr lang="fr-FR" smtClean="0"/>
              <a:t>Cliquez pour modifier le style du titre</a:t>
            </a:r>
            <a:endParaRPr lang="fr-FR"/>
          </a:p>
        </p:txBody>
      </p:sp>
      <p:sp>
        <p:nvSpPr>
          <p:cNvPr id="3" name="Espace réservé du texte vertical 2"/>
          <p:cNvSpPr>
            <a:spLocks noGrp="1"/>
          </p:cNvSpPr>
          <p:nvPr>
            <p:ph type="body" orient="vert" idx="1"/>
          </p:nvPr>
        </p:nvSpPr>
        <p:spPr>
          <a:xfrm>
            <a:off x="2133600" y="1371600"/>
            <a:ext cx="4591050" cy="4724400"/>
          </a:xfrm>
        </p:spPr>
        <p:txBody>
          <a:bodyPr vert="eaVert"/>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965B0077-E87D-461B-AFD8-6E014195408A}" type="slidenum">
              <a:rPr lang="fr-CA"/>
              <a:pPr>
                <a:defRPr/>
              </a:pPr>
              <a:t>‹N°›</a:t>
            </a:fld>
            <a:endParaRPr lang="fr-CA"/>
          </a:p>
        </p:txBody>
      </p:sp>
    </p:spTree>
  </p:cSld>
  <p:clrMapOvr>
    <a:masterClrMapping/>
  </p:clrMapOvr>
  <p:transition spd="med">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idx="1"/>
          </p:nvPr>
        </p:nvSpPr>
        <p:spPr/>
        <p:txBody>
          <a:body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Rectangle 6"/>
          <p:cNvSpPr>
            <a:spLocks noGrp="1" noChangeArrowheads="1"/>
          </p:cNvSpPr>
          <p:nvPr>
            <p:ph type="sldNum" sz="quarter" idx="10"/>
          </p:nvPr>
        </p:nvSpPr>
        <p:spPr>
          <a:ln/>
        </p:spPr>
        <p:txBody>
          <a:bodyPr/>
          <a:lstStyle>
            <a:lvl1pPr>
              <a:defRPr/>
            </a:lvl1pPr>
          </a:lstStyle>
          <a:p>
            <a:pPr>
              <a:defRPr/>
            </a:pPr>
            <a:fld id="{CEA8D5A9-48D7-45DE-9D53-E71C60B7BD00}" type="slidenum">
              <a:rPr lang="fr-CA"/>
              <a:pPr>
                <a:defRPr/>
              </a:pPr>
              <a:t>‹N°›</a:t>
            </a:fld>
            <a:endParaRPr lang="fr-CA"/>
          </a:p>
        </p:txBody>
      </p:sp>
    </p:spTree>
  </p:cSld>
  <p:clrMapOvr>
    <a:masterClrMapping/>
  </p:clrMapOvr>
  <p:transition spd="med">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smtClean="0"/>
              <a:t>Cliquez pour modifier le style du titre</a:t>
            </a:r>
            <a:endParaRPr lang="fr-F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smtClean="0"/>
              <a:t>Cliquez pour modifier les styles du texte du masque</a:t>
            </a:r>
          </a:p>
        </p:txBody>
      </p:sp>
      <p:sp>
        <p:nvSpPr>
          <p:cNvPr id="4" name="Rectangle 6"/>
          <p:cNvSpPr>
            <a:spLocks noGrp="1" noChangeArrowheads="1"/>
          </p:cNvSpPr>
          <p:nvPr>
            <p:ph type="sldNum" sz="quarter" idx="10"/>
          </p:nvPr>
        </p:nvSpPr>
        <p:spPr>
          <a:ln/>
        </p:spPr>
        <p:txBody>
          <a:bodyPr/>
          <a:lstStyle>
            <a:lvl1pPr>
              <a:defRPr/>
            </a:lvl1pPr>
          </a:lstStyle>
          <a:p>
            <a:pPr>
              <a:defRPr/>
            </a:pPr>
            <a:fld id="{830DF770-6001-4387-94F1-8C17BE5528C1}" type="slidenum">
              <a:rPr lang="fr-CA"/>
              <a:pPr>
                <a:defRPr/>
              </a:pPr>
              <a:t>‹N°›</a:t>
            </a:fld>
            <a:endParaRPr lang="fr-CA"/>
          </a:p>
        </p:txBody>
      </p:sp>
    </p:spTree>
  </p:cSld>
  <p:clrMapOvr>
    <a:masterClrMapping/>
  </p:clrMapOvr>
  <p:transition spd="med">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Espace réservé du contenu 2"/>
          <p:cNvSpPr>
            <a:spLocks noGrp="1"/>
          </p:cNvSpPr>
          <p:nvPr>
            <p:ph sz="half" idx="1"/>
          </p:nvPr>
        </p:nvSpPr>
        <p:spPr>
          <a:xfrm>
            <a:off x="2133600" y="2667000"/>
            <a:ext cx="30861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5372100" y="2667000"/>
            <a:ext cx="3086100" cy="3429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Rectangle 6"/>
          <p:cNvSpPr>
            <a:spLocks noGrp="1" noChangeArrowheads="1"/>
          </p:cNvSpPr>
          <p:nvPr>
            <p:ph type="sldNum" sz="quarter" idx="10"/>
          </p:nvPr>
        </p:nvSpPr>
        <p:spPr>
          <a:ln/>
        </p:spPr>
        <p:txBody>
          <a:bodyPr/>
          <a:lstStyle>
            <a:lvl1pPr>
              <a:defRPr/>
            </a:lvl1pPr>
          </a:lstStyle>
          <a:p>
            <a:pPr>
              <a:defRPr/>
            </a:pPr>
            <a:fld id="{B77791C3-23F3-4F75-A504-F34B02DFA137}" type="slidenum">
              <a:rPr lang="fr-CA"/>
              <a:pPr>
                <a:defRPr/>
              </a:pPr>
              <a:t>‹N°›</a:t>
            </a:fld>
            <a:endParaRPr lang="fr-CA"/>
          </a:p>
        </p:txBody>
      </p:sp>
    </p:spTree>
  </p:cSld>
  <p:clrMapOvr>
    <a:masterClrMapping/>
  </p:clrMapOvr>
  <p:transition spd="med">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smtClean="0"/>
              <a:t>Cliquez pour modifier le style du titre</a:t>
            </a:r>
            <a:endParaRPr lang="fr-F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Rectangle 6"/>
          <p:cNvSpPr>
            <a:spLocks noGrp="1" noChangeArrowheads="1"/>
          </p:cNvSpPr>
          <p:nvPr>
            <p:ph type="sldNum" sz="quarter" idx="10"/>
          </p:nvPr>
        </p:nvSpPr>
        <p:spPr>
          <a:ln/>
        </p:spPr>
        <p:txBody>
          <a:bodyPr/>
          <a:lstStyle>
            <a:lvl1pPr>
              <a:defRPr/>
            </a:lvl1pPr>
          </a:lstStyle>
          <a:p>
            <a:pPr>
              <a:defRPr/>
            </a:pPr>
            <a:fld id="{7EE1A10C-BA69-4B3C-8629-5F08556D4D6E}" type="slidenum">
              <a:rPr lang="fr-CA"/>
              <a:pPr>
                <a:defRPr/>
              </a:pPr>
              <a:t>‹N°›</a:t>
            </a:fld>
            <a:endParaRPr lang="fr-CA"/>
          </a:p>
        </p:txBody>
      </p:sp>
    </p:spTree>
  </p:cSld>
  <p:clrMapOvr>
    <a:masterClrMapping/>
  </p:clrMapOvr>
  <p:transition spd="med">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Cliquez pour modifier le style du titre</a:t>
            </a:r>
            <a:endParaRPr lang="fr-FR"/>
          </a:p>
        </p:txBody>
      </p:sp>
      <p:sp>
        <p:nvSpPr>
          <p:cNvPr id="3" name="Rectangle 6"/>
          <p:cNvSpPr>
            <a:spLocks noGrp="1" noChangeArrowheads="1"/>
          </p:cNvSpPr>
          <p:nvPr>
            <p:ph type="sldNum" sz="quarter" idx="10"/>
          </p:nvPr>
        </p:nvSpPr>
        <p:spPr>
          <a:ln/>
        </p:spPr>
        <p:txBody>
          <a:bodyPr/>
          <a:lstStyle>
            <a:lvl1pPr>
              <a:defRPr/>
            </a:lvl1pPr>
          </a:lstStyle>
          <a:p>
            <a:pPr>
              <a:defRPr/>
            </a:pPr>
            <a:fld id="{D9149735-3011-4E93-917B-0749D9FBBC1B}" type="slidenum">
              <a:rPr lang="fr-CA"/>
              <a:pPr>
                <a:defRPr/>
              </a:pPr>
              <a:t>‹N°›</a:t>
            </a:fld>
            <a:endParaRPr lang="fr-CA"/>
          </a:p>
        </p:txBody>
      </p:sp>
    </p:spTree>
  </p:cSld>
  <p:clrMapOvr>
    <a:masterClrMapping/>
  </p:clrMapOvr>
  <p:transition spd="med">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Rectangle 6"/>
          <p:cNvSpPr>
            <a:spLocks noGrp="1" noChangeArrowheads="1"/>
          </p:cNvSpPr>
          <p:nvPr>
            <p:ph type="sldNum" sz="quarter" idx="10"/>
          </p:nvPr>
        </p:nvSpPr>
        <p:spPr>
          <a:ln/>
        </p:spPr>
        <p:txBody>
          <a:bodyPr/>
          <a:lstStyle>
            <a:lvl1pPr>
              <a:defRPr/>
            </a:lvl1pPr>
          </a:lstStyle>
          <a:p>
            <a:pPr>
              <a:defRPr/>
            </a:pPr>
            <a:fld id="{B120E1A4-2322-4182-A024-45A432A9E288}" type="slidenum">
              <a:rPr lang="fr-CA"/>
              <a:pPr>
                <a:defRPr/>
              </a:pPr>
              <a:t>‹N°›</a:t>
            </a:fld>
            <a:endParaRPr lang="fr-CA"/>
          </a:p>
        </p:txBody>
      </p:sp>
    </p:spTree>
  </p:cSld>
  <p:clrMapOvr>
    <a:masterClrMapping/>
  </p:clrMapOvr>
  <p:transition spd="med">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smtClean="0"/>
              <a:t>Cliquez pour modifier le style du titre</a:t>
            </a:r>
            <a:endParaRPr lang="fr-F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Cliquez pour 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81D3D0FF-4B8D-4755-A0F8-61C6F387EC27}" type="slidenum">
              <a:rPr lang="fr-CA"/>
              <a:pPr>
                <a:defRPr/>
              </a:pPr>
              <a:t>‹N°›</a:t>
            </a:fld>
            <a:endParaRPr lang="fr-CA"/>
          </a:p>
        </p:txBody>
      </p:sp>
    </p:spTree>
  </p:cSld>
  <p:clrMapOvr>
    <a:masterClrMapping/>
  </p:clrMapOvr>
  <p:transition spd="med">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smtClean="0"/>
              <a:t>Cliquez pour modifier le style du titre</a:t>
            </a:r>
            <a:endParaRPr lang="fr-F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fr-FR" noProof="0"/>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smtClean="0"/>
              <a:t>Cliquez pour modifier les styles du texte du masque</a:t>
            </a:r>
          </a:p>
        </p:txBody>
      </p:sp>
      <p:sp>
        <p:nvSpPr>
          <p:cNvPr id="5" name="Rectangle 6"/>
          <p:cNvSpPr>
            <a:spLocks noGrp="1" noChangeArrowheads="1"/>
          </p:cNvSpPr>
          <p:nvPr>
            <p:ph type="sldNum" sz="quarter" idx="10"/>
          </p:nvPr>
        </p:nvSpPr>
        <p:spPr>
          <a:ln/>
        </p:spPr>
        <p:txBody>
          <a:bodyPr/>
          <a:lstStyle>
            <a:lvl1pPr>
              <a:defRPr/>
            </a:lvl1pPr>
          </a:lstStyle>
          <a:p>
            <a:pPr>
              <a:defRPr/>
            </a:pPr>
            <a:fld id="{EDF2C5DC-D300-40A6-B816-81BE9F7D9C42}" type="slidenum">
              <a:rPr lang="fr-CA"/>
              <a:pPr>
                <a:defRPr/>
              </a:pPr>
              <a:t>‹N°›</a:t>
            </a:fld>
            <a:endParaRPr lang="fr-CA"/>
          </a:p>
        </p:txBody>
      </p:sp>
    </p:spTree>
  </p:cSld>
  <p:clrMapOvr>
    <a:masterClrMapping/>
  </p:clrMapOvr>
  <p:transition spd="med">
    <p:fade thruBlk="1"/>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2133600" y="1371600"/>
            <a:ext cx="6324600" cy="685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CA" smtClean="0"/>
              <a:t>Cliquez pour modifier le style du titre du masque</a:t>
            </a:r>
          </a:p>
        </p:txBody>
      </p:sp>
      <p:sp>
        <p:nvSpPr>
          <p:cNvPr id="1027" name="Rectangle 3"/>
          <p:cNvSpPr>
            <a:spLocks noGrp="1" noChangeArrowheads="1"/>
          </p:cNvSpPr>
          <p:nvPr>
            <p:ph type="body" idx="1"/>
          </p:nvPr>
        </p:nvSpPr>
        <p:spPr bwMode="auto">
          <a:xfrm>
            <a:off x="2133600" y="2667000"/>
            <a:ext cx="6324600" cy="3429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CA" smtClean="0"/>
              <a:t>Cliquez pour modifier les styles du texte du masque</a:t>
            </a:r>
          </a:p>
          <a:p>
            <a:pPr lvl="1"/>
            <a:r>
              <a:rPr lang="fr-CA" smtClean="0"/>
              <a:t>Deuxième niveau</a:t>
            </a:r>
          </a:p>
          <a:p>
            <a:pPr lvl="2"/>
            <a:r>
              <a:rPr lang="fr-CA" smtClean="0"/>
              <a:t>Troisième niveau</a:t>
            </a:r>
          </a:p>
          <a:p>
            <a:pPr lvl="3"/>
            <a:r>
              <a:rPr lang="fr-CA" smtClean="0"/>
              <a:t>Quatrième niveau</a:t>
            </a:r>
          </a:p>
          <a:p>
            <a:pPr lvl="4"/>
            <a:r>
              <a:rPr lang="fr-CA" smtClean="0"/>
              <a:t>Cinquième niveau</a:t>
            </a:r>
          </a:p>
        </p:txBody>
      </p:sp>
      <p:sp>
        <p:nvSpPr>
          <p:cNvPr id="1030" name="Rectangle 6"/>
          <p:cNvSpPr>
            <a:spLocks noGrp="1" noChangeArrowheads="1"/>
          </p:cNvSpPr>
          <p:nvPr>
            <p:ph type="sldNum" sz="quarter" idx="4"/>
          </p:nvPr>
        </p:nvSpPr>
        <p:spPr bwMode="auto">
          <a:xfrm>
            <a:off x="7086600" y="64008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b="1" i="0">
                <a:solidFill>
                  <a:schemeClr val="bg1"/>
                </a:solidFill>
                <a:latin typeface="+mn-lt"/>
              </a:defRPr>
            </a:lvl1pPr>
          </a:lstStyle>
          <a:p>
            <a:pPr>
              <a:defRPr/>
            </a:pPr>
            <a:fld id="{22C01F75-0176-46BC-B607-8A696310746F}" type="slidenum">
              <a:rPr lang="fr-CA"/>
              <a:pPr>
                <a:defRPr/>
              </a:pPr>
              <a:t>‹N°›</a:t>
            </a:fld>
            <a:endParaRPr lang="fr-CA"/>
          </a:p>
        </p:txBody>
      </p:sp>
    </p:spTree>
  </p:cSld>
  <p:clrMap bg1="lt1" tx1="dk1" bg2="lt2" tx2="dk2" accent1="accent1" accent2="accent2" accent3="accent3" accent4="accent4" accent5="accent5" accent6="accent6" hlink="hlink" folHlink="folHlink"/>
  <p:sldLayoutIdLst>
    <p:sldLayoutId id="2147483666" r:id="rId1"/>
    <p:sldLayoutId id="2147483665" r:id="rId2"/>
    <p:sldLayoutId id="2147483664" r:id="rId3"/>
    <p:sldLayoutId id="2147483663" r:id="rId4"/>
    <p:sldLayoutId id="2147483662" r:id="rId5"/>
    <p:sldLayoutId id="2147483661" r:id="rId6"/>
    <p:sldLayoutId id="2147483660" r:id="rId7"/>
    <p:sldLayoutId id="2147483659" r:id="rId8"/>
    <p:sldLayoutId id="2147483658" r:id="rId9"/>
    <p:sldLayoutId id="2147483657" r:id="rId10"/>
    <p:sldLayoutId id="2147483656" r:id="rId11"/>
  </p:sldLayoutIdLst>
  <p:transition spd="med">
    <p:fade thruBlk="1"/>
  </p:transition>
  <p:hf hdr="0" ftr="0" dt="0"/>
  <p:txStyles>
    <p:titleStyle>
      <a:lvl1pPr algn="l" rtl="0" eaLnBrk="0" fontAlgn="base" hangingPunct="0">
        <a:spcBef>
          <a:spcPct val="0"/>
        </a:spcBef>
        <a:spcAft>
          <a:spcPct val="0"/>
        </a:spcAft>
        <a:defRPr sz="2400" b="1">
          <a:solidFill>
            <a:srgbClr val="FFFFCC"/>
          </a:solidFill>
          <a:latin typeface="+mj-lt"/>
          <a:ea typeface="+mj-ea"/>
          <a:cs typeface="+mj-cs"/>
        </a:defRPr>
      </a:lvl1pPr>
      <a:lvl2pPr algn="l" rtl="0" eaLnBrk="0" fontAlgn="base" hangingPunct="0">
        <a:spcBef>
          <a:spcPct val="0"/>
        </a:spcBef>
        <a:spcAft>
          <a:spcPct val="0"/>
        </a:spcAft>
        <a:defRPr sz="2400" b="1">
          <a:solidFill>
            <a:srgbClr val="FFFFCC"/>
          </a:solidFill>
          <a:latin typeface="Arial Narrow" pitchFamily="34" charset="0"/>
        </a:defRPr>
      </a:lvl2pPr>
      <a:lvl3pPr algn="l" rtl="0" eaLnBrk="0" fontAlgn="base" hangingPunct="0">
        <a:spcBef>
          <a:spcPct val="0"/>
        </a:spcBef>
        <a:spcAft>
          <a:spcPct val="0"/>
        </a:spcAft>
        <a:defRPr sz="2400" b="1">
          <a:solidFill>
            <a:srgbClr val="FFFFCC"/>
          </a:solidFill>
          <a:latin typeface="Arial Narrow" pitchFamily="34" charset="0"/>
        </a:defRPr>
      </a:lvl3pPr>
      <a:lvl4pPr algn="l" rtl="0" eaLnBrk="0" fontAlgn="base" hangingPunct="0">
        <a:spcBef>
          <a:spcPct val="0"/>
        </a:spcBef>
        <a:spcAft>
          <a:spcPct val="0"/>
        </a:spcAft>
        <a:defRPr sz="2400" b="1">
          <a:solidFill>
            <a:srgbClr val="FFFFCC"/>
          </a:solidFill>
          <a:latin typeface="Arial Narrow" pitchFamily="34" charset="0"/>
        </a:defRPr>
      </a:lvl4pPr>
      <a:lvl5pPr algn="l" rtl="0" eaLnBrk="0" fontAlgn="base" hangingPunct="0">
        <a:spcBef>
          <a:spcPct val="0"/>
        </a:spcBef>
        <a:spcAft>
          <a:spcPct val="0"/>
        </a:spcAft>
        <a:defRPr sz="2400" b="1">
          <a:solidFill>
            <a:srgbClr val="FFFFCC"/>
          </a:solidFill>
          <a:latin typeface="Arial Narrow" pitchFamily="34" charset="0"/>
        </a:defRPr>
      </a:lvl5pPr>
      <a:lvl6pPr marL="457200" algn="l" rtl="0" eaLnBrk="0" fontAlgn="base" hangingPunct="0">
        <a:spcBef>
          <a:spcPct val="0"/>
        </a:spcBef>
        <a:spcAft>
          <a:spcPct val="0"/>
        </a:spcAft>
        <a:defRPr sz="2400" b="1">
          <a:solidFill>
            <a:srgbClr val="FFFFCC"/>
          </a:solidFill>
          <a:latin typeface="Arial Narrow" pitchFamily="34" charset="0"/>
        </a:defRPr>
      </a:lvl6pPr>
      <a:lvl7pPr marL="914400" algn="l" rtl="0" eaLnBrk="0" fontAlgn="base" hangingPunct="0">
        <a:spcBef>
          <a:spcPct val="0"/>
        </a:spcBef>
        <a:spcAft>
          <a:spcPct val="0"/>
        </a:spcAft>
        <a:defRPr sz="2400" b="1">
          <a:solidFill>
            <a:srgbClr val="FFFFCC"/>
          </a:solidFill>
          <a:latin typeface="Arial Narrow" pitchFamily="34" charset="0"/>
        </a:defRPr>
      </a:lvl7pPr>
      <a:lvl8pPr marL="1371600" algn="l" rtl="0" eaLnBrk="0" fontAlgn="base" hangingPunct="0">
        <a:spcBef>
          <a:spcPct val="0"/>
        </a:spcBef>
        <a:spcAft>
          <a:spcPct val="0"/>
        </a:spcAft>
        <a:defRPr sz="2400" b="1">
          <a:solidFill>
            <a:srgbClr val="FFFFCC"/>
          </a:solidFill>
          <a:latin typeface="Arial Narrow" pitchFamily="34" charset="0"/>
        </a:defRPr>
      </a:lvl8pPr>
      <a:lvl9pPr marL="1828800" algn="l" rtl="0" eaLnBrk="0" fontAlgn="base" hangingPunct="0">
        <a:spcBef>
          <a:spcPct val="0"/>
        </a:spcBef>
        <a:spcAft>
          <a:spcPct val="0"/>
        </a:spcAft>
        <a:defRPr sz="2400" b="1">
          <a:solidFill>
            <a:srgbClr val="FFFFCC"/>
          </a:solidFill>
          <a:latin typeface="Arial Narrow" pitchFamily="34" charset="0"/>
        </a:defRPr>
      </a:lvl9pPr>
    </p:titleStyle>
    <p:bodyStyle>
      <a:lvl1pPr marL="342900" indent="-342900" algn="l" rtl="0" eaLnBrk="0" fontAlgn="base" hangingPunct="0">
        <a:spcBef>
          <a:spcPts val="1400"/>
        </a:spcBef>
        <a:spcAft>
          <a:spcPct val="0"/>
        </a:spcAft>
        <a:buChar char="•"/>
        <a:defRPr b="1">
          <a:solidFill>
            <a:srgbClr val="FFFFCC"/>
          </a:solidFill>
          <a:latin typeface="+mn-lt"/>
          <a:ea typeface="+mn-ea"/>
          <a:cs typeface="+mn-cs"/>
        </a:defRPr>
      </a:lvl1pPr>
      <a:lvl2pPr marL="742950" indent="-285750" algn="l" rtl="0" eaLnBrk="0" fontAlgn="base" hangingPunct="0">
        <a:spcBef>
          <a:spcPts val="600"/>
        </a:spcBef>
        <a:spcAft>
          <a:spcPct val="5000"/>
        </a:spcAft>
        <a:buChar char="–"/>
        <a:defRPr b="1">
          <a:solidFill>
            <a:srgbClr val="FFFFCC"/>
          </a:solidFill>
          <a:latin typeface="+mn-lt"/>
        </a:defRPr>
      </a:lvl2pPr>
      <a:lvl3pPr marL="1143000" indent="-228600" algn="l" rtl="0" eaLnBrk="0" fontAlgn="base" hangingPunct="0">
        <a:spcBef>
          <a:spcPct val="20000"/>
        </a:spcBef>
        <a:spcAft>
          <a:spcPct val="0"/>
        </a:spcAft>
        <a:buChar char="•"/>
        <a:defRPr b="1">
          <a:solidFill>
            <a:srgbClr val="FFFFCC"/>
          </a:solidFill>
          <a:latin typeface="+mn-lt"/>
        </a:defRPr>
      </a:lvl3pPr>
      <a:lvl4pPr marL="1600200" indent="-228600" algn="l" rtl="0" eaLnBrk="0" fontAlgn="base" hangingPunct="0">
        <a:spcBef>
          <a:spcPct val="20000"/>
        </a:spcBef>
        <a:spcAft>
          <a:spcPct val="0"/>
        </a:spcAft>
        <a:buChar char="–"/>
        <a:defRPr b="1">
          <a:solidFill>
            <a:srgbClr val="FFFFCC"/>
          </a:solidFill>
          <a:latin typeface="+mn-lt"/>
        </a:defRPr>
      </a:lvl4pPr>
      <a:lvl5pPr marL="2057400" indent="-228600" algn="l" rtl="0" eaLnBrk="0" fontAlgn="base" hangingPunct="0">
        <a:spcBef>
          <a:spcPct val="20000"/>
        </a:spcBef>
        <a:spcAft>
          <a:spcPct val="0"/>
        </a:spcAft>
        <a:buChar char="»"/>
        <a:defRPr b="1">
          <a:solidFill>
            <a:srgbClr val="FFFFCC"/>
          </a:solidFill>
          <a:latin typeface="+mn-lt"/>
        </a:defRPr>
      </a:lvl5pPr>
      <a:lvl6pPr marL="2514600" indent="-228600" algn="l" rtl="0" eaLnBrk="0" fontAlgn="base" hangingPunct="0">
        <a:spcBef>
          <a:spcPct val="20000"/>
        </a:spcBef>
        <a:spcAft>
          <a:spcPct val="0"/>
        </a:spcAft>
        <a:buChar char="»"/>
        <a:defRPr b="1">
          <a:solidFill>
            <a:srgbClr val="FFFFCC"/>
          </a:solidFill>
          <a:latin typeface="+mn-lt"/>
        </a:defRPr>
      </a:lvl6pPr>
      <a:lvl7pPr marL="2971800" indent="-228600" algn="l" rtl="0" eaLnBrk="0" fontAlgn="base" hangingPunct="0">
        <a:spcBef>
          <a:spcPct val="20000"/>
        </a:spcBef>
        <a:spcAft>
          <a:spcPct val="0"/>
        </a:spcAft>
        <a:buChar char="»"/>
        <a:defRPr b="1">
          <a:solidFill>
            <a:srgbClr val="FFFFCC"/>
          </a:solidFill>
          <a:latin typeface="+mn-lt"/>
        </a:defRPr>
      </a:lvl7pPr>
      <a:lvl8pPr marL="3429000" indent="-228600" algn="l" rtl="0" eaLnBrk="0" fontAlgn="base" hangingPunct="0">
        <a:spcBef>
          <a:spcPct val="20000"/>
        </a:spcBef>
        <a:spcAft>
          <a:spcPct val="0"/>
        </a:spcAft>
        <a:buChar char="»"/>
        <a:defRPr b="1">
          <a:solidFill>
            <a:srgbClr val="FFFFCC"/>
          </a:solidFill>
          <a:latin typeface="+mn-lt"/>
        </a:defRPr>
      </a:lvl8pPr>
      <a:lvl9pPr marL="3886200" indent="-228600" algn="l" rtl="0" eaLnBrk="0" fontAlgn="base" hangingPunct="0">
        <a:spcBef>
          <a:spcPct val="20000"/>
        </a:spcBef>
        <a:spcAft>
          <a:spcPct val="0"/>
        </a:spcAft>
        <a:buChar char="»"/>
        <a:defRPr b="1">
          <a:solidFill>
            <a:srgbClr val="FFFFCC"/>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8" Type="http://schemas.openxmlformats.org/officeDocument/2006/relationships/hyperlink" Target="http://www.diners-st-louis.org/index.htm" TargetMode="External"/><Relationship Id="rId13" Type="http://schemas.openxmlformats.org/officeDocument/2006/relationships/hyperlink" Target="http://www.itineraire.ca/" TargetMode="External"/><Relationship Id="rId18" Type="http://schemas.openxmlformats.org/officeDocument/2006/relationships/hyperlink" Target="http://www.arrondissement.com/montreal/reseausolidariteitineranceduquebec&amp;subject=7" TargetMode="External"/><Relationship Id="rId3" Type="http://schemas.openxmlformats.org/officeDocument/2006/relationships/hyperlink" Target="http://www.aubergesducoeur.com/" TargetMode="External"/><Relationship Id="rId7" Type="http://schemas.openxmlformats.org/officeDocument/2006/relationships/hyperlink" Target="http://www.danslarue.com/" TargetMode="External"/><Relationship Id="rId12" Type="http://schemas.openxmlformats.org/officeDocument/2006/relationships/hyperlink" Target="http://www.anonyme.ca/" TargetMode="External"/><Relationship Id="rId17" Type="http://schemas.openxmlformats.org/officeDocument/2006/relationships/hyperlink" Target="http://www.refugedesjeunes.org/" TargetMode="External"/><Relationship Id="rId2" Type="http://schemas.openxmlformats.org/officeDocument/2006/relationships/hyperlink" Target="http://www.sero-zero.qc.ca/" TargetMode="External"/><Relationship Id="rId16" Type="http://schemas.openxmlformats.org/officeDocument/2006/relationships/hyperlink" Target="http://www.rapsim.org/fr/default.aspx?sortcode=1.0" TargetMode="External"/><Relationship Id="rId1" Type="http://schemas.openxmlformats.org/officeDocument/2006/relationships/slideLayout" Target="../slideLayouts/slideLayout2.xml"/><Relationship Id="rId6" Type="http://schemas.openxmlformats.org/officeDocument/2006/relationships/hyperlink" Target="http://www.santemontreal.qc.ca/csss/jeannemance/fr/default.aspx?sortcode=1.40.46" TargetMode="External"/><Relationship Id="rId11" Type="http://schemas.openxmlformats.org/officeDocument/2006/relationships/hyperlink" Target="http://www.psyced.umontreal.ca/" TargetMode="External"/><Relationship Id="rId5" Type="http://schemas.openxmlformats.org/officeDocument/2006/relationships/hyperlink" Target="http://www.centrejeunessedemontreal.qc.ca/cjm_mission.htm" TargetMode="External"/><Relationship Id="rId15" Type="http://schemas.openxmlformats.org/officeDocument/2006/relationships/hyperlink" Target="http://www.maisonpassages.com/" TargetMode="External"/><Relationship Id="rId10" Type="http://schemas.openxmlformats.org/officeDocument/2006/relationships/hyperlink" Target="http://enmarge1217.ca/" TargetMode="External"/><Relationship Id="rId19" Type="http://schemas.openxmlformats.org/officeDocument/2006/relationships/image" Target="../media/image7.jpeg"/><Relationship Id="rId4" Type="http://schemas.openxmlformats.org/officeDocument/2006/relationships/hyperlink" Target="http://www.cactusmontreal.org/" TargetMode="External"/><Relationship Id="rId9" Type="http://schemas.openxmlformats.org/officeDocument/2006/relationships/hyperlink" Target="http://www.esersoc.umontreal.ca/" TargetMode="External"/><Relationship Id="rId14" Type="http://schemas.openxmlformats.org/officeDocument/2006/relationships/hyperlink" Target="http://www.medecinsdumonde.ca/" TargetMode="External"/></Relationships>
</file>

<file path=ppt/slides/_rels/slide3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8" Type="http://schemas.openxmlformats.org/officeDocument/2006/relationships/image" Target="../media/image7.jpeg"/><Relationship Id="rId3" Type="http://schemas.openxmlformats.org/officeDocument/2006/relationships/image" Target="../media/image9.png"/><Relationship Id="rId7" Type="http://schemas.openxmlformats.org/officeDocument/2006/relationships/image" Target="../media/image13.jpeg"/><Relationship Id="rId2" Type="http://schemas.openxmlformats.org/officeDocument/2006/relationships/image" Target="../media/image8.png"/><Relationship Id="rId1" Type="http://schemas.openxmlformats.org/officeDocument/2006/relationships/slideLayout" Target="../slideLayouts/slideLayout7.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Espace réservé du numéro de diapositive 3"/>
          <p:cNvSpPr>
            <a:spLocks noGrp="1"/>
          </p:cNvSpPr>
          <p:nvPr>
            <p:ph type="sldNum" sz="quarter" idx="10"/>
          </p:nvPr>
        </p:nvSpPr>
        <p:spPr/>
        <p:txBody>
          <a:bodyPr/>
          <a:lstStyle/>
          <a:p>
            <a:pPr>
              <a:defRPr/>
            </a:pPr>
            <a:fld id="{693EECC4-7225-485A-84C9-1A3E29B8DE00}" type="slidenum">
              <a:rPr lang="fr-CA"/>
              <a:pPr>
                <a:defRPr/>
              </a:pPr>
              <a:t>1</a:t>
            </a:fld>
            <a:endParaRPr lang="fr-CA" dirty="0"/>
          </a:p>
        </p:txBody>
      </p:sp>
      <p:pic>
        <p:nvPicPr>
          <p:cNvPr id="15363" name="Picture 21" descr="vendu_02"/>
          <p:cNvPicPr>
            <a:picLocks noChangeAspect="1" noChangeArrowheads="1"/>
          </p:cNvPicPr>
          <p:nvPr/>
        </p:nvPicPr>
        <p:blipFill>
          <a:blip r:embed="rId2" cstate="print"/>
          <a:srcRect/>
          <a:stretch>
            <a:fillRect/>
          </a:stretch>
        </p:blipFill>
        <p:spPr bwMode="auto">
          <a:xfrm>
            <a:off x="0" y="1295400"/>
            <a:ext cx="5181600" cy="3886200"/>
          </a:xfrm>
          <a:prstGeom prst="rect">
            <a:avLst/>
          </a:prstGeom>
          <a:noFill/>
          <a:ln w="9525">
            <a:noFill/>
            <a:miter lim="800000"/>
            <a:headEnd/>
            <a:tailEnd/>
          </a:ln>
        </p:spPr>
      </p:pic>
      <p:sp>
        <p:nvSpPr>
          <p:cNvPr id="15364" name="Rectangle 7"/>
          <p:cNvSpPr>
            <a:spLocks noChangeArrowheads="1"/>
          </p:cNvSpPr>
          <p:nvPr/>
        </p:nvSpPr>
        <p:spPr bwMode="auto">
          <a:xfrm>
            <a:off x="0" y="0"/>
            <a:ext cx="1295400" cy="6858000"/>
          </a:xfrm>
          <a:prstGeom prst="rect">
            <a:avLst/>
          </a:prstGeom>
          <a:solidFill>
            <a:srgbClr val="004990">
              <a:alpha val="50195"/>
            </a:srgbClr>
          </a:solidFill>
          <a:ln w="9525">
            <a:noFill/>
            <a:miter lim="800000"/>
            <a:headEnd/>
            <a:tailEnd/>
          </a:ln>
        </p:spPr>
        <p:txBody>
          <a:bodyPr wrap="none" anchor="ctr"/>
          <a:lstStyle/>
          <a:p>
            <a:pPr algn="ctr" eaLnBrk="0" hangingPunct="0"/>
            <a:endParaRPr lang="fr-FR" sz="2400">
              <a:latin typeface="Times New Roman" pitchFamily="18" charset="0"/>
            </a:endParaRPr>
          </a:p>
        </p:txBody>
      </p:sp>
      <p:pic>
        <p:nvPicPr>
          <p:cNvPr id="15365" name="Picture 11" descr="photo"/>
          <p:cNvPicPr>
            <a:picLocks noChangeAspect="1" noChangeArrowheads="1"/>
          </p:cNvPicPr>
          <p:nvPr/>
        </p:nvPicPr>
        <p:blipFill>
          <a:blip r:embed="rId3" cstate="print"/>
          <a:srcRect/>
          <a:stretch>
            <a:fillRect/>
          </a:stretch>
        </p:blipFill>
        <p:spPr bwMode="auto">
          <a:xfrm>
            <a:off x="0" y="0"/>
            <a:ext cx="9144000" cy="1343025"/>
          </a:xfrm>
          <a:prstGeom prst="rect">
            <a:avLst/>
          </a:prstGeom>
          <a:noFill/>
          <a:ln w="9525">
            <a:noFill/>
            <a:miter lim="800000"/>
            <a:headEnd/>
            <a:tailEnd/>
          </a:ln>
        </p:spPr>
      </p:pic>
      <p:sp>
        <p:nvSpPr>
          <p:cNvPr id="15366" name="Text Box 14"/>
          <p:cNvSpPr txBox="1">
            <a:spLocks noChangeArrowheads="1"/>
          </p:cNvSpPr>
          <p:nvPr/>
        </p:nvSpPr>
        <p:spPr bwMode="auto">
          <a:xfrm>
            <a:off x="5334000" y="1524000"/>
            <a:ext cx="3657600" cy="942975"/>
          </a:xfrm>
          <a:prstGeom prst="rect">
            <a:avLst/>
          </a:prstGeom>
          <a:noFill/>
          <a:ln w="9525">
            <a:noFill/>
            <a:miter lim="800000"/>
            <a:headEnd/>
            <a:tailEnd/>
          </a:ln>
        </p:spPr>
        <p:txBody>
          <a:bodyPr>
            <a:spAutoFit/>
          </a:bodyPr>
          <a:lstStyle/>
          <a:p>
            <a:r>
              <a:rPr lang="en-CA" sz="1400" b="1">
                <a:latin typeface="Arial Narrow" pitchFamily="34" charset="0"/>
              </a:rPr>
              <a:t>INSTITUT D’ÉTÉ</a:t>
            </a:r>
            <a:br>
              <a:rPr lang="en-CA" sz="1400" b="1">
                <a:latin typeface="Arial Narrow" pitchFamily="34" charset="0"/>
              </a:rPr>
            </a:br>
            <a:r>
              <a:rPr lang="en-CA" sz="1400" b="1">
                <a:latin typeface="Arial Narrow" pitchFamily="34" charset="0"/>
              </a:rPr>
              <a:t>SUR LES COLLECTIVITÉS SÛRES</a:t>
            </a:r>
            <a:br>
              <a:rPr lang="en-CA" sz="1400" b="1">
                <a:latin typeface="Arial Narrow" pitchFamily="34" charset="0"/>
              </a:rPr>
            </a:br>
            <a:r>
              <a:rPr lang="en-CA" sz="1400" b="1">
                <a:latin typeface="Arial Narrow" pitchFamily="34" charset="0"/>
              </a:rPr>
              <a:t>ET EN SANTÉ AU CANADA ATLANTIQUE</a:t>
            </a:r>
            <a:br>
              <a:rPr lang="en-CA" sz="1400" b="1">
                <a:latin typeface="Arial Narrow" pitchFamily="34" charset="0"/>
              </a:rPr>
            </a:br>
            <a:r>
              <a:rPr lang="en-CA" sz="1400" b="1">
                <a:latin typeface="Arial Narrow" pitchFamily="34" charset="0"/>
              </a:rPr>
              <a:t>24 AOÛT 2006</a:t>
            </a:r>
          </a:p>
        </p:txBody>
      </p:sp>
      <p:pic>
        <p:nvPicPr>
          <p:cNvPr id="15367" name="Picture 16" descr="CIPCorange"/>
          <p:cNvPicPr>
            <a:picLocks noChangeAspect="1" noChangeArrowheads="1"/>
          </p:cNvPicPr>
          <p:nvPr/>
        </p:nvPicPr>
        <p:blipFill>
          <a:blip r:embed="rId4" cstate="print"/>
          <a:srcRect/>
          <a:stretch>
            <a:fillRect/>
          </a:stretch>
        </p:blipFill>
        <p:spPr bwMode="auto">
          <a:xfrm>
            <a:off x="0" y="1371600"/>
            <a:ext cx="1295400" cy="1295400"/>
          </a:xfrm>
          <a:prstGeom prst="rect">
            <a:avLst/>
          </a:prstGeom>
          <a:noFill/>
          <a:ln w="9525">
            <a:noFill/>
            <a:miter lim="800000"/>
            <a:headEnd/>
            <a:tailEnd/>
          </a:ln>
        </p:spPr>
      </p:pic>
      <p:sp>
        <p:nvSpPr>
          <p:cNvPr id="15368" name="Rectangle 22"/>
          <p:cNvSpPr>
            <a:spLocks noChangeArrowheads="1"/>
          </p:cNvSpPr>
          <p:nvPr/>
        </p:nvSpPr>
        <p:spPr bwMode="auto">
          <a:xfrm>
            <a:off x="1295400" y="5181600"/>
            <a:ext cx="7848600" cy="1676400"/>
          </a:xfrm>
          <a:prstGeom prst="rect">
            <a:avLst/>
          </a:prstGeom>
          <a:solidFill>
            <a:srgbClr val="000066"/>
          </a:solidFill>
          <a:ln w="9525">
            <a:noFill/>
            <a:miter lim="800000"/>
            <a:headEnd/>
            <a:tailEnd/>
          </a:ln>
        </p:spPr>
        <p:txBody>
          <a:bodyPr wrap="none" anchor="ctr"/>
          <a:lstStyle/>
          <a:p>
            <a:pPr eaLnBrk="0" hangingPunct="0"/>
            <a:endParaRPr lang="fr-FR" sz="2400" i="1">
              <a:latin typeface="Times New Roman" pitchFamily="18" charset="0"/>
            </a:endParaRPr>
          </a:p>
        </p:txBody>
      </p:sp>
      <p:pic>
        <p:nvPicPr>
          <p:cNvPr id="15369" name="Picture 20" descr="vendu_01"/>
          <p:cNvPicPr>
            <a:picLocks noChangeAspect="1" noChangeArrowheads="1"/>
          </p:cNvPicPr>
          <p:nvPr/>
        </p:nvPicPr>
        <p:blipFill>
          <a:blip r:embed="rId5" cstate="print"/>
          <a:srcRect/>
          <a:stretch>
            <a:fillRect/>
          </a:stretch>
        </p:blipFill>
        <p:spPr bwMode="auto">
          <a:xfrm>
            <a:off x="4038600" y="1352550"/>
            <a:ext cx="5105400" cy="3829050"/>
          </a:xfrm>
          <a:prstGeom prst="rect">
            <a:avLst/>
          </a:prstGeom>
          <a:noFill/>
          <a:ln w="9525">
            <a:noFill/>
            <a:miter lim="800000"/>
            <a:headEnd/>
            <a:tailEnd/>
          </a:ln>
        </p:spPr>
      </p:pic>
      <p:sp>
        <p:nvSpPr>
          <p:cNvPr id="15370" name="Line 23"/>
          <p:cNvSpPr>
            <a:spLocks noChangeShapeType="1"/>
          </p:cNvSpPr>
          <p:nvPr/>
        </p:nvSpPr>
        <p:spPr bwMode="auto">
          <a:xfrm>
            <a:off x="0" y="1346200"/>
            <a:ext cx="9144000" cy="0"/>
          </a:xfrm>
          <a:prstGeom prst="line">
            <a:avLst/>
          </a:prstGeom>
          <a:noFill/>
          <a:ln w="38100">
            <a:solidFill>
              <a:srgbClr val="A50021"/>
            </a:solidFill>
            <a:round/>
            <a:headEnd/>
            <a:tailEnd/>
          </a:ln>
        </p:spPr>
        <p:txBody>
          <a:bodyPr wrap="none" anchor="ctr"/>
          <a:lstStyle/>
          <a:p>
            <a:endParaRPr lang="en-US"/>
          </a:p>
        </p:txBody>
      </p:sp>
      <p:sp>
        <p:nvSpPr>
          <p:cNvPr id="4111" name="Rectangle 15"/>
          <p:cNvSpPr>
            <a:spLocks noChangeArrowheads="1"/>
          </p:cNvSpPr>
          <p:nvPr/>
        </p:nvSpPr>
        <p:spPr bwMode="auto">
          <a:xfrm>
            <a:off x="1371600" y="4800600"/>
            <a:ext cx="7620000" cy="1661993"/>
          </a:xfrm>
          <a:prstGeom prst="rect">
            <a:avLst/>
          </a:prstGeom>
          <a:noFill/>
          <a:ln w="9525">
            <a:noFill/>
            <a:miter lim="800000"/>
            <a:headEnd/>
            <a:tailEnd/>
          </a:ln>
          <a:effectLst>
            <a:outerShdw dist="35921" dir="2700000" algn="ctr" rotWithShape="0">
              <a:schemeClr val="tx2"/>
            </a:outerShdw>
          </a:effectLst>
        </p:spPr>
        <p:txBody>
          <a:bodyPr>
            <a:spAutoFit/>
          </a:bodyPr>
          <a:lstStyle/>
          <a:p>
            <a:pPr>
              <a:defRPr/>
            </a:pPr>
            <a:r>
              <a:rPr lang="fr-CA" b="1" dirty="0">
                <a:solidFill>
                  <a:schemeClr val="bg1"/>
                </a:solidFill>
                <a:latin typeface="Arial Narrow" pitchFamily="34" charset="0"/>
                <a:cs typeface="Times New Roman" pitchFamily="18" charset="0"/>
              </a:rPr>
              <a:t/>
            </a:r>
            <a:br>
              <a:rPr lang="fr-CA" b="1" dirty="0">
                <a:solidFill>
                  <a:schemeClr val="bg1"/>
                </a:solidFill>
                <a:latin typeface="Arial Narrow" pitchFamily="34" charset="0"/>
                <a:cs typeface="Times New Roman" pitchFamily="18" charset="0"/>
              </a:rPr>
            </a:br>
            <a:r>
              <a:rPr lang="fr-CA" sz="1400" b="1" dirty="0">
                <a:solidFill>
                  <a:schemeClr val="bg1"/>
                </a:solidFill>
                <a:latin typeface="Arial Narrow" pitchFamily="34" charset="0"/>
                <a:cs typeface="Times New Roman" pitchFamily="18" charset="0"/>
              </a:rPr>
              <a:t/>
            </a:r>
            <a:br>
              <a:rPr lang="fr-CA" sz="1400" b="1" dirty="0">
                <a:solidFill>
                  <a:schemeClr val="bg1"/>
                </a:solidFill>
                <a:latin typeface="Arial Narrow" pitchFamily="34" charset="0"/>
                <a:cs typeface="Times New Roman" pitchFamily="18" charset="0"/>
              </a:rPr>
            </a:br>
            <a:r>
              <a:rPr lang="fr-CA" sz="1400" b="1" dirty="0" smtClean="0">
                <a:solidFill>
                  <a:schemeClr val="bg1"/>
                </a:solidFill>
                <a:latin typeface="Arial Narrow" pitchFamily="34" charset="0"/>
                <a:cs typeface="Times New Roman" pitchFamily="18" charset="0"/>
              </a:rPr>
              <a:t>France Labelle						Directrice</a:t>
            </a:r>
          </a:p>
          <a:p>
            <a:pPr>
              <a:defRPr/>
            </a:pPr>
            <a:r>
              <a:rPr lang="fr-CA" sz="1400" b="1" dirty="0" smtClean="0">
                <a:solidFill>
                  <a:schemeClr val="bg1"/>
                </a:solidFill>
                <a:latin typeface="Arial Narrow" pitchFamily="34" charset="0"/>
                <a:cs typeface="Times New Roman" pitchFamily="18" charset="0"/>
              </a:rPr>
              <a:t>						                Refuge des jeunes</a:t>
            </a:r>
          </a:p>
          <a:p>
            <a:pPr>
              <a:defRPr/>
            </a:pPr>
            <a:r>
              <a:rPr lang="fr-CA" sz="1400" b="1" dirty="0" smtClean="0">
                <a:solidFill>
                  <a:schemeClr val="bg1"/>
                </a:solidFill>
                <a:latin typeface="Arial Narrow" pitchFamily="34" charset="0"/>
                <a:cs typeface="Times New Roman" pitchFamily="18" charset="0"/>
              </a:rPr>
              <a:t>Serges </a:t>
            </a:r>
            <a:r>
              <a:rPr lang="fr-CA" sz="1400" b="1" dirty="0">
                <a:solidFill>
                  <a:schemeClr val="bg1"/>
                </a:solidFill>
                <a:latin typeface="Arial Narrow" pitchFamily="34" charset="0"/>
                <a:cs typeface="Times New Roman" pitchFamily="18" charset="0"/>
              </a:rPr>
              <a:t>Bruneau</a:t>
            </a:r>
          </a:p>
          <a:p>
            <a:pPr algn="r" eaLnBrk="0" hangingPunct="0">
              <a:defRPr/>
            </a:pPr>
            <a:r>
              <a:rPr lang="fr-CA" sz="1400" b="1" dirty="0">
                <a:solidFill>
                  <a:schemeClr val="bg1"/>
                </a:solidFill>
                <a:latin typeface="Arial Narrow" pitchFamily="34" charset="0"/>
                <a:cs typeface="Times New Roman" pitchFamily="18" charset="0"/>
              </a:rPr>
              <a:t>Directeur de projets</a:t>
            </a:r>
          </a:p>
          <a:p>
            <a:pPr algn="r" eaLnBrk="0" hangingPunct="0">
              <a:defRPr/>
            </a:pPr>
            <a:r>
              <a:rPr lang="fr-CA" sz="1400" b="1" dirty="0">
                <a:solidFill>
                  <a:schemeClr val="bg1"/>
                </a:solidFill>
                <a:latin typeface="Arial Narrow" pitchFamily="34" charset="0"/>
                <a:cs typeface="Times New Roman" pitchFamily="18" charset="0"/>
              </a:rPr>
              <a:t>Centre international pour la prévention de la criminalité (CIPC)</a:t>
            </a:r>
            <a:r>
              <a:rPr lang="en-CA" sz="1200" dirty="0">
                <a:solidFill>
                  <a:schemeClr val="bg1"/>
                </a:solidFill>
                <a:latin typeface="Verdana" pitchFamily="34" charset="0"/>
                <a:cs typeface="Times New Roman" pitchFamily="18" charset="0"/>
              </a:rPr>
              <a:t> </a:t>
            </a:r>
            <a:r>
              <a:rPr lang="en-CA" sz="1200" dirty="0">
                <a:solidFill>
                  <a:schemeClr val="bg1"/>
                </a:solidFill>
                <a:latin typeface="Verdana" pitchFamily="34" charset="0"/>
              </a:rPr>
              <a:t> </a:t>
            </a:r>
          </a:p>
        </p:txBody>
      </p:sp>
      <p:sp>
        <p:nvSpPr>
          <p:cNvPr id="15372" name="Text Box 24"/>
          <p:cNvSpPr txBox="1">
            <a:spLocks noChangeArrowheads="1"/>
          </p:cNvSpPr>
          <p:nvPr/>
        </p:nvSpPr>
        <p:spPr bwMode="auto">
          <a:xfrm>
            <a:off x="2133600" y="1447800"/>
            <a:ext cx="3595856" cy="2677656"/>
          </a:xfrm>
          <a:prstGeom prst="rect">
            <a:avLst/>
          </a:prstGeom>
          <a:noFill/>
          <a:ln w="9525">
            <a:noFill/>
            <a:miter lim="800000"/>
            <a:headEnd/>
            <a:tailEnd/>
          </a:ln>
        </p:spPr>
        <p:txBody>
          <a:bodyPr wrap="none">
            <a:spAutoFit/>
          </a:bodyPr>
          <a:lstStyle/>
          <a:p>
            <a:pPr eaLnBrk="0" hangingPunct="0"/>
            <a:r>
              <a:rPr lang="fr-CA" sz="2400" b="1" i="1" dirty="0" smtClean="0">
                <a:latin typeface="Times New Roman" pitchFamily="18" charset="0"/>
              </a:rPr>
              <a:t>Colloque sur l’errance</a:t>
            </a:r>
          </a:p>
          <a:p>
            <a:pPr eaLnBrk="0" hangingPunct="0"/>
            <a:r>
              <a:rPr lang="fr-CA" sz="2400" b="1" i="1" dirty="0" smtClean="0">
                <a:latin typeface="Times New Roman" pitchFamily="18" charset="0"/>
              </a:rPr>
              <a:t>Réseau national Jeunes en</a:t>
            </a:r>
          </a:p>
          <a:p>
            <a:pPr eaLnBrk="0" hangingPunct="0"/>
            <a:r>
              <a:rPr lang="fr-CA" sz="2400" b="1" i="1" dirty="0" smtClean="0">
                <a:latin typeface="Times New Roman" pitchFamily="18" charset="0"/>
              </a:rPr>
              <a:t>Errance</a:t>
            </a:r>
          </a:p>
          <a:p>
            <a:pPr eaLnBrk="0" hangingPunct="0"/>
            <a:r>
              <a:rPr lang="fr-CA" sz="2400" b="1" i="1" dirty="0" smtClean="0">
                <a:latin typeface="Times New Roman" pitchFamily="18" charset="0"/>
              </a:rPr>
              <a:t>Bordeaux </a:t>
            </a:r>
          </a:p>
          <a:p>
            <a:pPr eaLnBrk="0" hangingPunct="0"/>
            <a:r>
              <a:rPr lang="fr-CA" sz="2400" b="1" i="1" dirty="0" smtClean="0">
                <a:latin typeface="Times New Roman" pitchFamily="18" charset="0"/>
              </a:rPr>
              <a:t>18 et 19 </a:t>
            </a:r>
            <a:r>
              <a:rPr lang="fr-CA" sz="2400" b="1" i="1" dirty="0" err="1" smtClean="0">
                <a:latin typeface="Times New Roman" pitchFamily="18" charset="0"/>
              </a:rPr>
              <a:t>novembrte</a:t>
            </a:r>
            <a:endParaRPr lang="fr-CA" sz="2400" b="1" i="1" dirty="0" smtClean="0">
              <a:latin typeface="Times New Roman" pitchFamily="18" charset="0"/>
            </a:endParaRPr>
          </a:p>
          <a:p>
            <a:pPr eaLnBrk="0" hangingPunct="0"/>
            <a:r>
              <a:rPr lang="fr-CA" sz="2400" b="1" i="1" dirty="0" smtClean="0">
                <a:latin typeface="Times New Roman" pitchFamily="18" charset="0"/>
              </a:rPr>
              <a:t>2009</a:t>
            </a:r>
          </a:p>
          <a:p>
            <a:pPr eaLnBrk="0" hangingPunct="0"/>
            <a:endParaRPr lang="fr-CA" sz="2400" b="1" i="1" dirty="0">
              <a:latin typeface="Times New Roman" pitchFamily="18" charset="0"/>
            </a:endParaRPr>
          </a:p>
        </p:txBody>
      </p:sp>
      <p:sp>
        <p:nvSpPr>
          <p:cNvPr id="15373" name="Rectangle 26"/>
          <p:cNvSpPr>
            <a:spLocks noChangeArrowheads="1"/>
          </p:cNvSpPr>
          <p:nvPr/>
        </p:nvSpPr>
        <p:spPr bwMode="auto">
          <a:xfrm>
            <a:off x="0" y="5181600"/>
            <a:ext cx="1295400" cy="1676400"/>
          </a:xfrm>
          <a:prstGeom prst="rect">
            <a:avLst/>
          </a:prstGeom>
          <a:solidFill>
            <a:srgbClr val="003399"/>
          </a:solidFill>
          <a:ln w="9525">
            <a:noFill/>
            <a:miter lim="800000"/>
            <a:headEnd/>
            <a:tailEnd/>
          </a:ln>
        </p:spPr>
        <p:txBody>
          <a:bodyPr wrap="none" anchor="ctr"/>
          <a:lstStyle/>
          <a:p>
            <a:pPr eaLnBrk="0" hangingPunct="0"/>
            <a:endParaRPr lang="fr-FR" sz="2400" i="1">
              <a:latin typeface="Times New Roman" pitchFamily="18" charset="0"/>
            </a:endParaRPr>
          </a:p>
        </p:txBody>
      </p:sp>
      <p:sp>
        <p:nvSpPr>
          <p:cNvPr id="15374" name="Text Box 25"/>
          <p:cNvSpPr txBox="1">
            <a:spLocks noChangeArrowheads="1"/>
          </p:cNvSpPr>
          <p:nvPr/>
        </p:nvSpPr>
        <p:spPr bwMode="auto">
          <a:xfrm>
            <a:off x="0" y="5715000"/>
            <a:ext cx="1262063" cy="457200"/>
          </a:xfrm>
          <a:prstGeom prst="rect">
            <a:avLst/>
          </a:prstGeom>
          <a:noFill/>
          <a:ln w="9525">
            <a:noFill/>
            <a:miter lim="800000"/>
            <a:headEnd/>
            <a:tailEnd/>
          </a:ln>
        </p:spPr>
        <p:txBody>
          <a:bodyPr wrap="none">
            <a:spAutoFit/>
          </a:bodyPr>
          <a:lstStyle/>
          <a:p>
            <a:pPr eaLnBrk="0" hangingPunct="0"/>
            <a:r>
              <a:rPr lang="fr-CA" sz="1200">
                <a:solidFill>
                  <a:schemeClr val="bg1"/>
                </a:solidFill>
                <a:latin typeface="Arial Narrow" pitchFamily="34" charset="0"/>
              </a:rPr>
              <a:t>Au coeur des droits</a:t>
            </a:r>
          </a:p>
          <a:p>
            <a:pPr eaLnBrk="0" hangingPunct="0"/>
            <a:r>
              <a:rPr lang="fr-CA" sz="1200">
                <a:solidFill>
                  <a:schemeClr val="bg1"/>
                </a:solidFill>
                <a:latin typeface="Arial Narrow" pitchFamily="34" charset="0"/>
              </a:rPr>
              <a:t>Montréal 2009</a:t>
            </a:r>
          </a:p>
        </p:txBody>
      </p:sp>
      <p:pic>
        <p:nvPicPr>
          <p:cNvPr id="15" name="Image 14" descr="Logo-RDJ.JPG"/>
          <p:cNvPicPr>
            <a:picLocks noChangeAspect="1"/>
          </p:cNvPicPr>
          <p:nvPr/>
        </p:nvPicPr>
        <p:blipFill>
          <a:blip r:embed="rId6" cstate="print"/>
          <a:stretch>
            <a:fillRect/>
          </a:stretch>
        </p:blipFill>
        <p:spPr>
          <a:xfrm>
            <a:off x="0" y="5181600"/>
            <a:ext cx="1295400" cy="1676400"/>
          </a:xfrm>
          <a:prstGeom prst="rect">
            <a:avLst/>
          </a:prstGeom>
        </p:spPr>
      </p:pic>
    </p:spTree>
  </p:cSld>
  <p:clrMapOvr>
    <a:masterClrMapping/>
  </p:clrMapOvr>
  <p:transition spd="med">
    <p:fade thruBlk="1"/>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0" y="1066800"/>
            <a:ext cx="9144000" cy="1470025"/>
          </a:xfrm>
        </p:spPr>
        <p:txBody>
          <a:bodyPr/>
          <a:lstStyle/>
          <a:p>
            <a:pPr algn="ctr"/>
            <a:r>
              <a:rPr lang="en-CA" sz="4400" dirty="0" smtClean="0"/>
              <a:t>PARTIE II</a:t>
            </a:r>
            <a:endParaRPr lang="fr-FR" sz="4400" dirty="0"/>
          </a:p>
        </p:txBody>
      </p:sp>
      <p:sp>
        <p:nvSpPr>
          <p:cNvPr id="3" name="Sous-titre 2"/>
          <p:cNvSpPr>
            <a:spLocks noGrp="1"/>
          </p:cNvSpPr>
          <p:nvPr>
            <p:ph type="subTitle" idx="1"/>
          </p:nvPr>
        </p:nvSpPr>
        <p:spPr>
          <a:xfrm>
            <a:off x="0" y="2514600"/>
            <a:ext cx="9144000" cy="1752600"/>
          </a:xfrm>
        </p:spPr>
        <p:txBody>
          <a:bodyPr/>
          <a:lstStyle/>
          <a:p>
            <a:r>
              <a:rPr lang="fr-CA" sz="2800" dirty="0" smtClean="0">
                <a:solidFill>
                  <a:srgbClr val="FF3300"/>
                </a:solidFill>
              </a:rPr>
              <a:t>L’historique du développement du milieu communautaire montréalais à la rescousse des personnes en situation d’itinérance : quelques exemples de pratiques dont le Refuge des Jeunes de Montréal</a:t>
            </a:r>
            <a:endParaRPr lang="fr-FR" sz="2800" dirty="0" smtClean="0">
              <a:solidFill>
                <a:srgbClr val="FF3300"/>
              </a:solidFill>
            </a:endParaRPr>
          </a:p>
          <a:p>
            <a:endParaRPr lang="fr-FR" dirty="0"/>
          </a:p>
        </p:txBody>
      </p:sp>
      <p:sp>
        <p:nvSpPr>
          <p:cNvPr id="4" name="Espace réservé du numéro de diapositive 3"/>
          <p:cNvSpPr>
            <a:spLocks noGrp="1"/>
          </p:cNvSpPr>
          <p:nvPr>
            <p:ph type="sldNum" sz="quarter" idx="10"/>
          </p:nvPr>
        </p:nvSpPr>
        <p:spPr/>
        <p:txBody>
          <a:bodyPr/>
          <a:lstStyle/>
          <a:p>
            <a:pPr>
              <a:defRPr/>
            </a:pPr>
            <a:fld id="{660022A9-CF42-4296-B4EF-B49CDB127368}" type="slidenum">
              <a:rPr lang="fr-CA" smtClean="0"/>
              <a:pPr>
                <a:defRPr/>
              </a:pPr>
              <a:t>10</a:t>
            </a:fld>
            <a:endParaRPr lang="fr-CA"/>
          </a:p>
        </p:txBody>
      </p:sp>
      <p:pic>
        <p:nvPicPr>
          <p:cNvPr id="6" name="Image 5" descr="Logo-RDJ.JPG"/>
          <p:cNvPicPr>
            <a:picLocks noChangeAspect="1"/>
          </p:cNvPicPr>
          <p:nvPr/>
        </p:nvPicPr>
        <p:blipFill>
          <a:blip r:embed="rId2" cstate="print"/>
          <a:stretch>
            <a:fillRect/>
          </a:stretch>
        </p:blipFill>
        <p:spPr>
          <a:xfrm>
            <a:off x="193184" y="4800600"/>
            <a:ext cx="914400" cy="922986"/>
          </a:xfrm>
          <a:prstGeom prst="rect">
            <a:avLst/>
          </a:prstGeom>
        </p:spPr>
      </p:pic>
    </p:spTree>
  </p:cSld>
  <p:clrMapOvr>
    <a:masterClrMapping/>
  </p:clrMapOvr>
  <p:transition spd="med">
    <p:fade thruBlk="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pPr>
              <a:defRPr/>
            </a:pPr>
            <a:fld id="{B120E1A4-2322-4182-A024-45A432A9E288}" type="slidenum">
              <a:rPr lang="fr-CA" smtClean="0"/>
              <a:pPr>
                <a:defRPr/>
              </a:pPr>
              <a:t>11</a:t>
            </a:fld>
            <a:endParaRPr lang="fr-CA"/>
          </a:p>
        </p:txBody>
      </p:sp>
      <p:pic>
        <p:nvPicPr>
          <p:cNvPr id="1026" name="Picture 2" descr="IMG_0792"/>
          <p:cNvPicPr>
            <a:picLocks noChangeAspect="1" noChangeArrowheads="1"/>
          </p:cNvPicPr>
          <p:nvPr/>
        </p:nvPicPr>
        <p:blipFill>
          <a:blip r:embed="rId2" cstate="print"/>
          <a:srcRect/>
          <a:stretch>
            <a:fillRect/>
          </a:stretch>
        </p:blipFill>
        <p:spPr bwMode="auto">
          <a:xfrm>
            <a:off x="3124200" y="1219200"/>
            <a:ext cx="3614738" cy="5441388"/>
          </a:xfrm>
          <a:prstGeom prst="rect">
            <a:avLst/>
          </a:prstGeom>
          <a:noFill/>
          <a:ln w="9525">
            <a:noFill/>
            <a:miter lim="800000"/>
            <a:headEnd/>
            <a:tailEnd/>
          </a:ln>
        </p:spPr>
      </p:pic>
      <p:pic>
        <p:nvPicPr>
          <p:cNvPr id="4" name="Image 3" descr="Logo-RDJ.JPG"/>
          <p:cNvPicPr>
            <a:picLocks noChangeAspect="1"/>
          </p:cNvPicPr>
          <p:nvPr/>
        </p:nvPicPr>
        <p:blipFill>
          <a:blip r:embed="rId3" cstate="print"/>
          <a:stretch>
            <a:fillRect/>
          </a:stretch>
        </p:blipFill>
        <p:spPr>
          <a:xfrm>
            <a:off x="193184" y="4800600"/>
            <a:ext cx="914400" cy="922986"/>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1000"/>
                                        <p:tgtEl>
                                          <p:spTgt spid="10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447800" y="1066800"/>
            <a:ext cx="7696200" cy="1470025"/>
          </a:xfrm>
        </p:spPr>
        <p:txBody>
          <a:bodyPr/>
          <a:lstStyle/>
          <a:p>
            <a:r>
              <a:rPr lang="en-CA" sz="3000" dirty="0" smtClean="0"/>
              <a:t>Plan de la </a:t>
            </a:r>
            <a:r>
              <a:rPr lang="en-CA" sz="3000" dirty="0" err="1" smtClean="0"/>
              <a:t>présentation</a:t>
            </a:r>
            <a:endParaRPr lang="fr-FR" sz="3000" dirty="0"/>
          </a:p>
        </p:txBody>
      </p:sp>
      <p:sp>
        <p:nvSpPr>
          <p:cNvPr id="3" name="Sous-titre 2"/>
          <p:cNvSpPr>
            <a:spLocks noGrp="1"/>
          </p:cNvSpPr>
          <p:nvPr>
            <p:ph type="subTitle" idx="1"/>
          </p:nvPr>
        </p:nvSpPr>
        <p:spPr>
          <a:xfrm>
            <a:off x="1371600" y="2438400"/>
            <a:ext cx="6400800" cy="4038600"/>
          </a:xfrm>
        </p:spPr>
        <p:txBody>
          <a:bodyPr/>
          <a:lstStyle/>
          <a:p>
            <a:pPr marL="342900" lvl="0" indent="-342900" algn="l">
              <a:spcBef>
                <a:spcPts val="600"/>
              </a:spcBef>
              <a:buFont typeface="+mj-lt"/>
              <a:buAutoNum type="arabicPeriod"/>
            </a:pPr>
            <a:r>
              <a:rPr lang="fr-CA" dirty="0" smtClean="0">
                <a:solidFill>
                  <a:schemeClr val="accent1">
                    <a:lumMod val="40000"/>
                    <a:lumOff val="60000"/>
                  </a:schemeClr>
                </a:solidFill>
              </a:rPr>
              <a:t>Enjeu de définition</a:t>
            </a:r>
            <a:endParaRPr lang="fr-FR" dirty="0" smtClean="0">
              <a:solidFill>
                <a:schemeClr val="accent1">
                  <a:lumMod val="40000"/>
                  <a:lumOff val="60000"/>
                </a:schemeClr>
              </a:solidFill>
            </a:endParaRPr>
          </a:p>
          <a:p>
            <a:pPr marL="342900" lvl="0" indent="-342900" algn="l">
              <a:spcBef>
                <a:spcPts val="600"/>
              </a:spcBef>
              <a:buFont typeface="+mj-lt"/>
              <a:buAutoNum type="arabicPeriod"/>
            </a:pPr>
            <a:r>
              <a:rPr lang="fr-CA" dirty="0" smtClean="0">
                <a:solidFill>
                  <a:schemeClr val="accent1">
                    <a:lumMod val="40000"/>
                    <a:lumOff val="60000"/>
                  </a:schemeClr>
                </a:solidFill>
              </a:rPr>
              <a:t>Enjeu de dénombrement</a:t>
            </a:r>
            <a:endParaRPr lang="fr-FR" dirty="0" smtClean="0">
              <a:solidFill>
                <a:schemeClr val="accent1">
                  <a:lumMod val="40000"/>
                  <a:lumOff val="60000"/>
                </a:schemeClr>
              </a:solidFill>
            </a:endParaRPr>
          </a:p>
          <a:p>
            <a:pPr marL="342900" indent="-342900" algn="l">
              <a:spcBef>
                <a:spcPts val="600"/>
              </a:spcBef>
              <a:buFont typeface="+mj-lt"/>
              <a:buAutoNum type="arabicPeriod"/>
            </a:pPr>
            <a:r>
              <a:rPr lang="fr-CA" dirty="0" smtClean="0">
                <a:solidFill>
                  <a:schemeClr val="accent1">
                    <a:lumMod val="40000"/>
                    <a:lumOff val="60000"/>
                  </a:schemeClr>
                </a:solidFill>
              </a:rPr>
              <a:t>Enjeu d’institutionnalisation</a:t>
            </a:r>
            <a:endParaRPr lang="fr-FR" dirty="0" smtClean="0">
              <a:solidFill>
                <a:schemeClr val="accent1">
                  <a:lumMod val="40000"/>
                  <a:lumOff val="60000"/>
                </a:schemeClr>
              </a:solidFill>
            </a:endParaRPr>
          </a:p>
          <a:p>
            <a:pPr marL="342900" indent="-342900" algn="l">
              <a:spcBef>
                <a:spcPts val="600"/>
              </a:spcBef>
              <a:buFont typeface="+mj-lt"/>
              <a:buAutoNum type="arabicPeriod"/>
            </a:pPr>
            <a:r>
              <a:rPr lang="fr-CA" dirty="0" smtClean="0">
                <a:solidFill>
                  <a:schemeClr val="accent1">
                    <a:lumMod val="40000"/>
                    <a:lumOff val="60000"/>
                  </a:schemeClr>
                </a:solidFill>
              </a:rPr>
              <a:t>Enjeu d’hébergement : quelques modèles montréalais</a:t>
            </a:r>
            <a:endParaRPr lang="fr-FR" dirty="0" smtClean="0">
              <a:solidFill>
                <a:schemeClr val="accent1">
                  <a:lumMod val="40000"/>
                  <a:lumOff val="60000"/>
                </a:schemeClr>
              </a:solidFill>
            </a:endParaRPr>
          </a:p>
          <a:p>
            <a:pPr marL="342900" lvl="0" indent="-342900" algn="l">
              <a:spcBef>
                <a:spcPts val="600"/>
              </a:spcBef>
              <a:buFont typeface="+mj-lt"/>
              <a:buAutoNum type="arabicPeriod"/>
            </a:pPr>
            <a:r>
              <a:rPr lang="fr-CA" dirty="0" smtClean="0">
                <a:solidFill>
                  <a:schemeClr val="accent1">
                    <a:lumMod val="40000"/>
                    <a:lumOff val="60000"/>
                  </a:schemeClr>
                </a:solidFill>
              </a:rPr>
              <a:t>Enjeu de logement et de développement : des expériences novatrices</a:t>
            </a:r>
            <a:endParaRPr lang="fr-FR" dirty="0" smtClean="0">
              <a:solidFill>
                <a:schemeClr val="accent1">
                  <a:lumMod val="40000"/>
                  <a:lumOff val="60000"/>
                </a:schemeClr>
              </a:solidFill>
            </a:endParaRPr>
          </a:p>
          <a:p>
            <a:pPr marL="342900" lvl="0" indent="-342900" algn="l">
              <a:spcBef>
                <a:spcPts val="600"/>
              </a:spcBef>
              <a:buFont typeface="+mj-lt"/>
              <a:buAutoNum type="arabicPeriod"/>
            </a:pPr>
            <a:r>
              <a:rPr lang="fr-CA" dirty="0" smtClean="0">
                <a:solidFill>
                  <a:schemeClr val="accent1">
                    <a:lumMod val="40000"/>
                    <a:lumOff val="60000"/>
                  </a:schemeClr>
                </a:solidFill>
              </a:rPr>
              <a:t>Enjeu de participation communautaire et sociale : des exemples de pratiques et de projets</a:t>
            </a:r>
            <a:endParaRPr lang="fr-FR" dirty="0" smtClean="0">
              <a:solidFill>
                <a:schemeClr val="accent1">
                  <a:lumMod val="40000"/>
                  <a:lumOff val="60000"/>
                </a:schemeClr>
              </a:solidFill>
            </a:endParaRPr>
          </a:p>
          <a:p>
            <a:pPr marL="342900" lvl="0" indent="-342900" algn="l">
              <a:spcBef>
                <a:spcPts val="600"/>
              </a:spcBef>
              <a:buFont typeface="+mj-lt"/>
              <a:buAutoNum type="arabicPeriod"/>
            </a:pPr>
            <a:r>
              <a:rPr lang="fr-CA" dirty="0" smtClean="0">
                <a:solidFill>
                  <a:schemeClr val="accent1">
                    <a:lumMod val="40000"/>
                    <a:lumOff val="60000"/>
                  </a:schemeClr>
                </a:solidFill>
              </a:rPr>
              <a:t>Enjeu de pauvreté</a:t>
            </a:r>
            <a:endParaRPr lang="fr-FR" dirty="0" smtClean="0">
              <a:solidFill>
                <a:schemeClr val="accent1">
                  <a:lumMod val="40000"/>
                  <a:lumOff val="60000"/>
                </a:schemeClr>
              </a:solidFill>
            </a:endParaRPr>
          </a:p>
          <a:p>
            <a:pPr marL="342900" lvl="0" indent="-342900" algn="l">
              <a:spcBef>
                <a:spcPts val="600"/>
              </a:spcBef>
              <a:buFont typeface="+mj-lt"/>
              <a:buAutoNum type="arabicPeriod"/>
            </a:pPr>
            <a:r>
              <a:rPr lang="fr-CA" dirty="0" smtClean="0">
                <a:solidFill>
                  <a:schemeClr val="accent1">
                    <a:lumMod val="40000"/>
                    <a:lumOff val="60000"/>
                  </a:schemeClr>
                </a:solidFill>
              </a:rPr>
              <a:t>Enjeu d’occupation de l’espace public et judiciarisation</a:t>
            </a:r>
            <a:endParaRPr lang="fr-FR" dirty="0" smtClean="0">
              <a:solidFill>
                <a:schemeClr val="accent1">
                  <a:lumMod val="40000"/>
                  <a:lumOff val="60000"/>
                </a:schemeClr>
              </a:solidFill>
            </a:endParaRPr>
          </a:p>
          <a:p>
            <a:pPr marL="342900" lvl="0" indent="-342900" algn="l">
              <a:spcBef>
                <a:spcPts val="600"/>
              </a:spcBef>
              <a:buFont typeface="+mj-lt"/>
              <a:buAutoNum type="arabicPeriod"/>
            </a:pPr>
            <a:r>
              <a:rPr lang="fr-CA" dirty="0" smtClean="0">
                <a:solidFill>
                  <a:schemeClr val="accent1">
                    <a:lumMod val="40000"/>
                    <a:lumOff val="60000"/>
                  </a:schemeClr>
                </a:solidFill>
              </a:rPr>
              <a:t>Enjeu de financement</a:t>
            </a:r>
            <a:endParaRPr lang="fr-FR" dirty="0" smtClean="0">
              <a:solidFill>
                <a:schemeClr val="accent1">
                  <a:lumMod val="40000"/>
                  <a:lumOff val="60000"/>
                </a:schemeClr>
              </a:solidFill>
            </a:endParaRPr>
          </a:p>
          <a:p>
            <a:pPr marL="342900" lvl="0" indent="-342900" algn="l">
              <a:spcBef>
                <a:spcPts val="600"/>
              </a:spcBef>
              <a:buFont typeface="+mj-lt"/>
              <a:buAutoNum type="arabicPeriod"/>
            </a:pPr>
            <a:r>
              <a:rPr lang="fr-CA" dirty="0" smtClean="0">
                <a:solidFill>
                  <a:schemeClr val="accent1">
                    <a:lumMod val="40000"/>
                    <a:lumOff val="60000"/>
                  </a:schemeClr>
                </a:solidFill>
              </a:rPr>
              <a:t>Des actions qui portent – agir ensemble</a:t>
            </a:r>
            <a:endParaRPr lang="fr-FR" dirty="0" smtClean="0">
              <a:solidFill>
                <a:schemeClr val="accent1">
                  <a:lumMod val="40000"/>
                  <a:lumOff val="60000"/>
                </a:schemeClr>
              </a:solidFill>
            </a:endParaRPr>
          </a:p>
          <a:p>
            <a:pPr algn="l"/>
            <a:endParaRPr lang="fr-FR" dirty="0"/>
          </a:p>
        </p:txBody>
      </p:sp>
      <p:sp>
        <p:nvSpPr>
          <p:cNvPr id="4" name="Espace réservé du numéro de diapositive 3"/>
          <p:cNvSpPr>
            <a:spLocks noGrp="1"/>
          </p:cNvSpPr>
          <p:nvPr>
            <p:ph type="sldNum" sz="quarter" idx="10"/>
          </p:nvPr>
        </p:nvSpPr>
        <p:spPr/>
        <p:txBody>
          <a:bodyPr/>
          <a:lstStyle/>
          <a:p>
            <a:pPr>
              <a:defRPr/>
            </a:pPr>
            <a:fld id="{660022A9-CF42-4296-B4EF-B49CDB127368}" type="slidenum">
              <a:rPr lang="fr-CA" smtClean="0"/>
              <a:pPr>
                <a:defRPr/>
              </a:pPr>
              <a:t>12</a:t>
            </a:fld>
            <a:endParaRPr lang="fr-CA" dirty="0"/>
          </a:p>
        </p:txBody>
      </p:sp>
      <p:pic>
        <p:nvPicPr>
          <p:cNvPr id="5" name="Image 4" descr="Logo-RDJ.JPG"/>
          <p:cNvPicPr>
            <a:picLocks noChangeAspect="1"/>
          </p:cNvPicPr>
          <p:nvPr/>
        </p:nvPicPr>
        <p:blipFill>
          <a:blip r:embed="rId2" cstate="print"/>
          <a:stretch>
            <a:fillRect/>
          </a:stretch>
        </p:blipFill>
        <p:spPr>
          <a:xfrm>
            <a:off x="193184" y="4800600"/>
            <a:ext cx="914400" cy="922986"/>
          </a:xfrm>
          <a:prstGeom prst="rect">
            <a:avLst/>
          </a:prstGeom>
        </p:spPr>
      </p:pic>
    </p:spTree>
  </p:cSld>
  <p:clrMapOvr>
    <a:masterClrMapping/>
  </p:clrMapOvr>
  <p:transition spd="med">
    <p:fade thruBlk="1"/>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43000"/>
            <a:ext cx="7620000" cy="1470025"/>
          </a:xfrm>
        </p:spPr>
        <p:txBody>
          <a:bodyPr/>
          <a:lstStyle/>
          <a:p>
            <a:r>
              <a:rPr lang="en-CA" sz="3000" u="sng" dirty="0" smtClean="0"/>
              <a:t>1) </a:t>
            </a:r>
            <a:r>
              <a:rPr lang="en-CA" sz="3000" u="sng" dirty="0" err="1" smtClean="0"/>
              <a:t>Enjeu</a:t>
            </a:r>
            <a:r>
              <a:rPr lang="en-CA" sz="3000" u="sng" dirty="0" smtClean="0"/>
              <a:t> de </a:t>
            </a:r>
            <a:r>
              <a:rPr lang="en-CA" sz="3000" u="sng" dirty="0" err="1" smtClean="0"/>
              <a:t>définition</a:t>
            </a:r>
            <a:endParaRPr lang="fr-FR" sz="3000" u="sng" dirty="0"/>
          </a:p>
        </p:txBody>
      </p:sp>
      <p:sp>
        <p:nvSpPr>
          <p:cNvPr id="3" name="Sous-titre 2"/>
          <p:cNvSpPr>
            <a:spLocks noGrp="1"/>
          </p:cNvSpPr>
          <p:nvPr>
            <p:ph type="subTitle" idx="1"/>
          </p:nvPr>
        </p:nvSpPr>
        <p:spPr>
          <a:xfrm>
            <a:off x="1447800" y="2438400"/>
            <a:ext cx="6400800" cy="1752600"/>
          </a:xfrm>
        </p:spPr>
        <p:txBody>
          <a:bodyPr/>
          <a:lstStyle/>
          <a:p>
            <a:pPr lvl="0" algn="l">
              <a:spcBef>
                <a:spcPts val="600"/>
              </a:spcBef>
            </a:pPr>
            <a:r>
              <a:rPr lang="fr-CA" sz="2400" dirty="0" smtClean="0">
                <a:solidFill>
                  <a:schemeClr val="accent1">
                    <a:lumMod val="60000"/>
                    <a:lumOff val="40000"/>
                  </a:schemeClr>
                </a:solidFill>
              </a:rPr>
              <a:t>Présentation des différentes dénominations</a:t>
            </a:r>
          </a:p>
          <a:p>
            <a:pPr lvl="0" algn="l">
              <a:spcBef>
                <a:spcPts val="600"/>
              </a:spcBef>
            </a:pPr>
            <a:endParaRPr lang="fr-FR" sz="2400" dirty="0" smtClean="0"/>
          </a:p>
          <a:p>
            <a:pPr marL="324000" lvl="1" algn="l">
              <a:buFont typeface="Wingdings" pitchFamily="2" charset="2"/>
              <a:buChar char="v"/>
            </a:pPr>
            <a:r>
              <a:rPr lang="fr-CA" sz="2400" dirty="0" smtClean="0">
                <a:solidFill>
                  <a:schemeClr val="bg1">
                    <a:lumMod val="95000"/>
                  </a:schemeClr>
                </a:solidFill>
              </a:rPr>
              <a:t>Jeunes en difficulté</a:t>
            </a:r>
            <a:endParaRPr lang="fr-FR" sz="2400" dirty="0" smtClean="0">
              <a:solidFill>
                <a:schemeClr val="bg1">
                  <a:lumMod val="95000"/>
                </a:schemeClr>
              </a:solidFill>
            </a:endParaRPr>
          </a:p>
          <a:p>
            <a:pPr marL="324000" lvl="1" algn="l">
              <a:buFont typeface="Wingdings" pitchFamily="2" charset="2"/>
              <a:buChar char="v"/>
            </a:pPr>
            <a:r>
              <a:rPr lang="fr-CA" sz="2400" dirty="0" smtClean="0">
                <a:solidFill>
                  <a:schemeClr val="bg1">
                    <a:lumMod val="95000"/>
                  </a:schemeClr>
                </a:solidFill>
              </a:rPr>
              <a:t>Jeunes de la rue</a:t>
            </a:r>
            <a:endParaRPr lang="fr-FR" sz="2400" dirty="0" smtClean="0">
              <a:solidFill>
                <a:schemeClr val="bg1">
                  <a:lumMod val="95000"/>
                </a:schemeClr>
              </a:solidFill>
            </a:endParaRPr>
          </a:p>
          <a:p>
            <a:pPr marL="324000" lvl="1" algn="l">
              <a:buFont typeface="Wingdings" pitchFamily="2" charset="2"/>
              <a:buChar char="v"/>
            </a:pPr>
            <a:r>
              <a:rPr lang="fr-CA" sz="2400" dirty="0" smtClean="0">
                <a:solidFill>
                  <a:schemeClr val="bg1">
                    <a:lumMod val="95000"/>
                  </a:schemeClr>
                </a:solidFill>
              </a:rPr>
              <a:t>Jeunes marginaux</a:t>
            </a:r>
            <a:endParaRPr lang="fr-FR" sz="2400" dirty="0" smtClean="0">
              <a:solidFill>
                <a:schemeClr val="bg1">
                  <a:lumMod val="95000"/>
                </a:schemeClr>
              </a:solidFill>
            </a:endParaRPr>
          </a:p>
          <a:p>
            <a:pPr marL="324000" lvl="1" algn="l">
              <a:buFont typeface="Wingdings" pitchFamily="2" charset="2"/>
              <a:buChar char="v"/>
            </a:pPr>
            <a:r>
              <a:rPr lang="fr-CA" sz="2400" dirty="0" smtClean="0">
                <a:solidFill>
                  <a:schemeClr val="bg1">
                    <a:lumMod val="95000"/>
                  </a:schemeClr>
                </a:solidFill>
              </a:rPr>
              <a:t>Jeunes exclus</a:t>
            </a:r>
            <a:endParaRPr lang="fr-FR" sz="2400" dirty="0" smtClean="0">
              <a:solidFill>
                <a:schemeClr val="bg1">
                  <a:lumMod val="95000"/>
                </a:schemeClr>
              </a:solidFill>
            </a:endParaRPr>
          </a:p>
          <a:p>
            <a:pPr marL="324000" lvl="1" algn="l">
              <a:buFont typeface="Wingdings" pitchFamily="2" charset="2"/>
              <a:buChar char="v"/>
            </a:pPr>
            <a:r>
              <a:rPr lang="fr-CA" sz="2400" dirty="0" smtClean="0">
                <a:solidFill>
                  <a:schemeClr val="bg1">
                    <a:lumMod val="95000"/>
                  </a:schemeClr>
                </a:solidFill>
              </a:rPr>
              <a:t>Jeunes « désengagés »</a:t>
            </a:r>
            <a:endParaRPr lang="fr-FR" sz="2400" dirty="0" smtClean="0">
              <a:solidFill>
                <a:schemeClr val="bg1">
                  <a:lumMod val="95000"/>
                </a:schemeClr>
              </a:solidFill>
            </a:endParaRPr>
          </a:p>
          <a:p>
            <a:endParaRPr lang="fr-FR" dirty="0"/>
          </a:p>
        </p:txBody>
      </p:sp>
      <p:sp>
        <p:nvSpPr>
          <p:cNvPr id="4" name="Espace réservé du numéro de diapositive 3"/>
          <p:cNvSpPr>
            <a:spLocks noGrp="1"/>
          </p:cNvSpPr>
          <p:nvPr>
            <p:ph type="sldNum" sz="quarter" idx="10"/>
          </p:nvPr>
        </p:nvSpPr>
        <p:spPr/>
        <p:txBody>
          <a:bodyPr/>
          <a:lstStyle/>
          <a:p>
            <a:pPr>
              <a:defRPr/>
            </a:pPr>
            <a:fld id="{660022A9-CF42-4296-B4EF-B49CDB127368}" type="slidenum">
              <a:rPr lang="fr-CA" smtClean="0"/>
              <a:pPr>
                <a:defRPr/>
              </a:pPr>
              <a:t>13</a:t>
            </a:fld>
            <a:endParaRPr lang="fr-CA"/>
          </a:p>
        </p:txBody>
      </p:sp>
      <p:pic>
        <p:nvPicPr>
          <p:cNvPr id="5" name="Image 4" descr="Logo-RDJ.JPG"/>
          <p:cNvPicPr>
            <a:picLocks noChangeAspect="1"/>
          </p:cNvPicPr>
          <p:nvPr/>
        </p:nvPicPr>
        <p:blipFill>
          <a:blip r:embed="rId2" cstate="print"/>
          <a:stretch>
            <a:fillRect/>
          </a:stretch>
        </p:blipFill>
        <p:spPr>
          <a:xfrm>
            <a:off x="193184" y="4800600"/>
            <a:ext cx="914400" cy="922986"/>
          </a:xfrm>
          <a:prstGeom prst="rect">
            <a:avLst/>
          </a:prstGeom>
        </p:spPr>
      </p:pic>
    </p:spTree>
  </p:cSld>
  <p:clrMapOvr>
    <a:masterClrMapping/>
  </p:clrMapOvr>
  <p:transition spd="med">
    <p:fade thruBlk="1"/>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lgn="ctr"/>
            <a:r>
              <a:rPr lang="en-CA" sz="4000" dirty="0" smtClean="0"/>
              <a:t>Proposition de </a:t>
            </a:r>
            <a:r>
              <a:rPr lang="en-CA" sz="4000" dirty="0" err="1" smtClean="0"/>
              <a:t>définitions</a:t>
            </a:r>
            <a:endParaRPr lang="fr-FR" sz="4000" u="sng" dirty="0"/>
          </a:p>
        </p:txBody>
      </p:sp>
      <p:sp>
        <p:nvSpPr>
          <p:cNvPr id="3" name="Espace réservé du texte 2"/>
          <p:cNvSpPr>
            <a:spLocks noGrp="1"/>
          </p:cNvSpPr>
          <p:nvPr>
            <p:ph type="body" idx="1"/>
          </p:nvPr>
        </p:nvSpPr>
        <p:spPr>
          <a:xfrm>
            <a:off x="228600" y="1600200"/>
            <a:ext cx="4268788" cy="422274"/>
          </a:xfrm>
        </p:spPr>
        <p:txBody>
          <a:bodyPr/>
          <a:lstStyle/>
          <a:p>
            <a:pPr marL="0" lvl="1" algn="ctr">
              <a:spcBef>
                <a:spcPts val="1400"/>
              </a:spcBef>
              <a:spcAft>
                <a:spcPct val="0"/>
              </a:spcAft>
            </a:pPr>
            <a:r>
              <a:rPr lang="fr-CA" dirty="0" smtClean="0">
                <a:solidFill>
                  <a:schemeClr val="accent1">
                    <a:lumMod val="60000"/>
                    <a:lumOff val="40000"/>
                  </a:schemeClr>
                </a:solidFill>
              </a:rPr>
              <a:t>Table Jeunesse Itinérance du centre-ville</a:t>
            </a:r>
            <a:endParaRPr lang="fr-FR" dirty="0" smtClean="0">
              <a:solidFill>
                <a:schemeClr val="accent1">
                  <a:lumMod val="60000"/>
                  <a:lumOff val="40000"/>
                </a:schemeClr>
              </a:solidFill>
            </a:endParaRPr>
          </a:p>
        </p:txBody>
      </p:sp>
      <p:sp>
        <p:nvSpPr>
          <p:cNvPr id="4" name="Espace réservé du contenu 3"/>
          <p:cNvSpPr>
            <a:spLocks noGrp="1"/>
          </p:cNvSpPr>
          <p:nvPr>
            <p:ph sz="half" idx="2"/>
          </p:nvPr>
        </p:nvSpPr>
        <p:spPr/>
        <p:txBody>
          <a:bodyPr/>
          <a:lstStyle/>
          <a:p>
            <a:pPr marL="0" algn="just">
              <a:buNone/>
            </a:pPr>
            <a:r>
              <a:rPr lang="fr-CA" sz="1700" dirty="0" smtClean="0">
                <a:solidFill>
                  <a:schemeClr val="bg1"/>
                </a:solidFill>
              </a:rPr>
              <a:t>« Nous entendons par « jeunes de la rue », la population âgée entre 12 et 30 ans qui habite, fréquente ou transite dans le centre-ville et sa périphérie; qui a un mode de vie lié à l’espace public qui est utilisé comme habitat et/ou lieu d’activités économiques et/ou espace de socialisation; qui présente des conditions de vie difficiles telles que la pauvreté, la désaffiliation sociale, l’instabilité résidentielle, les problèmes de toxicomanie et de santé physique et mentale; et enfin, qui subit une forte répression policière se traduisant par la judiciarisation. »</a:t>
            </a:r>
            <a:endParaRPr lang="fr-FR" sz="1700" dirty="0" smtClean="0">
              <a:solidFill>
                <a:schemeClr val="bg1"/>
              </a:solidFill>
            </a:endParaRPr>
          </a:p>
          <a:p>
            <a:endParaRPr lang="fr-FR" sz="1600" dirty="0"/>
          </a:p>
        </p:txBody>
      </p:sp>
      <p:sp>
        <p:nvSpPr>
          <p:cNvPr id="5" name="Espace réservé du texte 4"/>
          <p:cNvSpPr>
            <a:spLocks noGrp="1"/>
          </p:cNvSpPr>
          <p:nvPr>
            <p:ph type="body" sz="quarter" idx="3"/>
          </p:nvPr>
        </p:nvSpPr>
        <p:spPr/>
        <p:txBody>
          <a:bodyPr/>
          <a:lstStyle/>
          <a:p>
            <a:pPr marL="0" lvl="1">
              <a:spcBef>
                <a:spcPts val="1400"/>
              </a:spcBef>
              <a:spcAft>
                <a:spcPct val="0"/>
              </a:spcAft>
            </a:pPr>
            <a:r>
              <a:rPr lang="fr-CA" sz="1800" dirty="0" smtClean="0">
                <a:solidFill>
                  <a:schemeClr val="accent1">
                    <a:lumMod val="60000"/>
                    <a:lumOff val="40000"/>
                  </a:schemeClr>
                </a:solidFill>
              </a:rPr>
              <a:t>RAPSIM (Le Réseau d'aide aux personnes seules et itinérantes de Montréal)</a:t>
            </a:r>
            <a:endParaRPr lang="fr-FR" sz="1800" dirty="0" smtClean="0">
              <a:solidFill>
                <a:schemeClr val="accent1">
                  <a:lumMod val="60000"/>
                  <a:lumOff val="40000"/>
                </a:schemeClr>
              </a:solidFill>
            </a:endParaRPr>
          </a:p>
        </p:txBody>
      </p:sp>
      <p:sp>
        <p:nvSpPr>
          <p:cNvPr id="6" name="Espace réservé du contenu 5"/>
          <p:cNvSpPr>
            <a:spLocks noGrp="1"/>
          </p:cNvSpPr>
          <p:nvPr>
            <p:ph sz="quarter" idx="4"/>
          </p:nvPr>
        </p:nvSpPr>
        <p:spPr/>
        <p:txBody>
          <a:bodyPr/>
          <a:lstStyle/>
          <a:p>
            <a:pPr marL="0" algn="just">
              <a:buNone/>
            </a:pPr>
            <a:r>
              <a:rPr lang="fr-CA" sz="1700" dirty="0" smtClean="0">
                <a:solidFill>
                  <a:schemeClr val="bg1"/>
                </a:solidFill>
              </a:rPr>
              <a:t>Version actualisée (Fournier, Santé Québec, 1998) de la définition issue d'un rapport produit dans le cadre de l'Année internationale du logement de sans-abri (Comité des sans-abri de la ville de Montréal, 1987).  Une personne itinérante, c'est «une personne qui n'a pas d'adresse fixe, qui n'a pas l'assurance d'un logement stable, sécuritaire et salubre pour les jours à venir, au revenu très faible, avec une accessibilité souvent discriminatoire à son égard de la part des services publics, pouvant vivre des problèmes occasionnant une désorganisation sociale, notamment, de santé mentale, d'alcoolisme et/ou toxicomanie et/ou de jeux compulsifs, ou dépourvue de groupe d'appartenance stable».</a:t>
            </a:r>
            <a:endParaRPr lang="fr-FR" sz="1700" dirty="0" smtClean="0">
              <a:solidFill>
                <a:schemeClr val="bg1"/>
              </a:solidFill>
            </a:endParaRPr>
          </a:p>
          <a:p>
            <a:pPr marL="0" algn="just">
              <a:buNone/>
            </a:pPr>
            <a:endParaRPr lang="fr-FR" sz="1700" dirty="0">
              <a:solidFill>
                <a:srgbClr val="FF3300"/>
              </a:solidFill>
            </a:endParaRPr>
          </a:p>
        </p:txBody>
      </p:sp>
      <p:sp>
        <p:nvSpPr>
          <p:cNvPr id="7" name="Espace réservé du numéro de diapositive 6"/>
          <p:cNvSpPr>
            <a:spLocks noGrp="1"/>
          </p:cNvSpPr>
          <p:nvPr>
            <p:ph type="sldNum" sz="quarter" idx="10"/>
          </p:nvPr>
        </p:nvSpPr>
        <p:spPr/>
        <p:txBody>
          <a:bodyPr/>
          <a:lstStyle/>
          <a:p>
            <a:pPr>
              <a:defRPr/>
            </a:pPr>
            <a:fld id="{7EE1A10C-BA69-4B3C-8629-5F08556D4D6E}" type="slidenum">
              <a:rPr lang="fr-CA" smtClean="0"/>
              <a:pPr>
                <a:defRPr/>
              </a:pPr>
              <a:t>14</a:t>
            </a:fld>
            <a:endParaRPr lang="fr-CA"/>
          </a:p>
        </p:txBody>
      </p:sp>
      <p:pic>
        <p:nvPicPr>
          <p:cNvPr id="8" name="Image 7" descr="Logo-RDJ.JPG"/>
          <p:cNvPicPr>
            <a:picLocks noChangeAspect="1"/>
          </p:cNvPicPr>
          <p:nvPr/>
        </p:nvPicPr>
        <p:blipFill>
          <a:blip r:embed="rId2" cstate="print"/>
          <a:stretch>
            <a:fillRect/>
          </a:stretch>
        </p:blipFill>
        <p:spPr>
          <a:xfrm>
            <a:off x="1126980" y="5770418"/>
            <a:ext cx="914400" cy="922986"/>
          </a:xfrm>
          <a:prstGeom prst="rect">
            <a:avLst/>
          </a:prstGeom>
        </p:spPr>
      </p:pic>
    </p:spTree>
  </p:cSld>
  <p:clrMapOvr>
    <a:masterClrMapping/>
  </p:clrMapOvr>
  <p:transition spd="med">
    <p:fade thruBlk="1"/>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sz="3000" u="sng" dirty="0" smtClean="0"/>
              <a:t>2) </a:t>
            </a:r>
            <a:r>
              <a:rPr lang="en-CA" sz="3000" u="sng" dirty="0" err="1" smtClean="0"/>
              <a:t>Enjeu</a:t>
            </a:r>
            <a:r>
              <a:rPr lang="en-CA" sz="3000" u="sng" dirty="0" smtClean="0"/>
              <a:t> de </a:t>
            </a:r>
            <a:r>
              <a:rPr lang="en-CA" sz="3000" u="sng" dirty="0" err="1" smtClean="0"/>
              <a:t>dénombrement</a:t>
            </a:r>
            <a:endParaRPr lang="fr-FR" sz="3000" u="sng" dirty="0"/>
          </a:p>
        </p:txBody>
      </p:sp>
      <p:sp>
        <p:nvSpPr>
          <p:cNvPr id="3" name="Espace réservé du contenu 2"/>
          <p:cNvSpPr>
            <a:spLocks noGrp="1"/>
          </p:cNvSpPr>
          <p:nvPr>
            <p:ph idx="1"/>
          </p:nvPr>
        </p:nvSpPr>
        <p:spPr>
          <a:xfrm>
            <a:off x="2133600" y="2590800"/>
            <a:ext cx="6324600" cy="3429000"/>
          </a:xfrm>
        </p:spPr>
        <p:txBody>
          <a:bodyPr/>
          <a:lstStyle/>
          <a:p>
            <a:pPr marL="0" algn="just">
              <a:buNone/>
            </a:pPr>
            <a:r>
              <a:rPr lang="fr-CA" sz="2000" dirty="0" smtClean="0">
                <a:solidFill>
                  <a:schemeClr val="accent1">
                    <a:lumMod val="40000"/>
                    <a:lumOff val="60000"/>
                  </a:schemeClr>
                </a:solidFill>
              </a:rPr>
              <a:t>L’exercice de dénombrement le plus récent date de 1998.  L’Institut de la statistique du Québec a dénombré 28 214 personnes  dans la région de Montréal ayant fréquenté soit :</a:t>
            </a:r>
            <a:endParaRPr lang="fr-FR" sz="2000" dirty="0" smtClean="0">
              <a:solidFill>
                <a:schemeClr val="accent1">
                  <a:lumMod val="40000"/>
                  <a:lumOff val="60000"/>
                </a:schemeClr>
              </a:solidFill>
            </a:endParaRPr>
          </a:p>
          <a:p>
            <a:pPr lvl="0">
              <a:buFont typeface="Wingdings" pitchFamily="2" charset="2"/>
              <a:buChar char="§"/>
            </a:pPr>
            <a:r>
              <a:rPr lang="fr-CA" dirty="0" smtClean="0">
                <a:solidFill>
                  <a:schemeClr val="bg1"/>
                </a:solidFill>
              </a:rPr>
              <a:t>un centre d’hébergement (8253)</a:t>
            </a:r>
            <a:endParaRPr lang="fr-FR" dirty="0" smtClean="0">
              <a:solidFill>
                <a:schemeClr val="bg1"/>
              </a:solidFill>
            </a:endParaRPr>
          </a:p>
          <a:p>
            <a:pPr lvl="0">
              <a:buFont typeface="Wingdings" pitchFamily="2" charset="2"/>
              <a:buChar char="§"/>
            </a:pPr>
            <a:r>
              <a:rPr lang="fr-CA" dirty="0" smtClean="0">
                <a:solidFill>
                  <a:schemeClr val="bg1"/>
                </a:solidFill>
              </a:rPr>
              <a:t>une soupe populaire et un centre de jour (19 961)</a:t>
            </a:r>
            <a:endParaRPr lang="fr-FR" dirty="0" smtClean="0">
              <a:solidFill>
                <a:schemeClr val="bg1"/>
              </a:solidFill>
            </a:endParaRPr>
          </a:p>
          <a:p>
            <a:pPr lvl="0">
              <a:buFont typeface="Wingdings" pitchFamily="2" charset="2"/>
              <a:buChar char="§"/>
            </a:pPr>
            <a:r>
              <a:rPr lang="fr-CA" dirty="0" smtClean="0">
                <a:solidFill>
                  <a:schemeClr val="bg1"/>
                </a:solidFill>
              </a:rPr>
              <a:t>de ce nombre, 12 666 avaient été SDF  au cours des 12 derniers mois</a:t>
            </a:r>
            <a:endParaRPr lang="fr-FR" dirty="0" smtClean="0">
              <a:solidFill>
                <a:schemeClr val="bg1"/>
              </a:solidFill>
            </a:endParaRPr>
          </a:p>
          <a:p>
            <a:pPr lvl="0">
              <a:buFont typeface="Wingdings" pitchFamily="2" charset="2"/>
              <a:buChar char="§"/>
            </a:pPr>
            <a:r>
              <a:rPr lang="fr-CA" dirty="0" smtClean="0">
                <a:solidFill>
                  <a:schemeClr val="bg1"/>
                </a:solidFill>
              </a:rPr>
              <a:t>on relève qu’environ 30% de ces personnes ont moins de 30 ans. (Fournier, 1998)</a:t>
            </a:r>
            <a:endParaRPr lang="fr-FR" dirty="0" smtClean="0">
              <a:solidFill>
                <a:schemeClr val="bg1"/>
              </a:solidFill>
            </a:endParaRPr>
          </a:p>
          <a:p>
            <a:pPr>
              <a:buNone/>
            </a:pPr>
            <a:endParaRPr lang="fr-FR" dirty="0"/>
          </a:p>
        </p:txBody>
      </p:sp>
      <p:sp>
        <p:nvSpPr>
          <p:cNvPr id="4" name="Espace réservé du numéro de diapositive 3"/>
          <p:cNvSpPr>
            <a:spLocks noGrp="1"/>
          </p:cNvSpPr>
          <p:nvPr>
            <p:ph type="sldNum" sz="quarter" idx="10"/>
          </p:nvPr>
        </p:nvSpPr>
        <p:spPr/>
        <p:txBody>
          <a:bodyPr/>
          <a:lstStyle/>
          <a:p>
            <a:pPr>
              <a:defRPr/>
            </a:pPr>
            <a:fld id="{CEA8D5A9-48D7-45DE-9D53-E71C60B7BD00}" type="slidenum">
              <a:rPr lang="fr-CA" smtClean="0"/>
              <a:pPr>
                <a:defRPr/>
              </a:pPr>
              <a:t>15</a:t>
            </a:fld>
            <a:endParaRPr lang="fr-CA"/>
          </a:p>
        </p:txBody>
      </p:sp>
      <p:pic>
        <p:nvPicPr>
          <p:cNvPr id="5" name="Image 4" descr="Logo-RDJ.JPG"/>
          <p:cNvPicPr>
            <a:picLocks noChangeAspect="1"/>
          </p:cNvPicPr>
          <p:nvPr/>
        </p:nvPicPr>
        <p:blipFill>
          <a:blip r:embed="rId2" cstate="print"/>
          <a:stretch>
            <a:fillRect/>
          </a:stretch>
        </p:blipFill>
        <p:spPr>
          <a:xfrm>
            <a:off x="193184" y="4800600"/>
            <a:ext cx="914400" cy="922986"/>
          </a:xfrm>
          <a:prstGeom prst="rect">
            <a:avLst/>
          </a:prstGeom>
        </p:spPr>
      </p:pic>
    </p:spTree>
  </p:cSld>
  <p:clrMapOvr>
    <a:masterClrMapping/>
  </p:clrMapOvr>
  <p:transition spd="med">
    <p:fade thruBlk="1"/>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sz="3000" u="sng" dirty="0" smtClean="0"/>
              <a:t>2) </a:t>
            </a:r>
            <a:r>
              <a:rPr lang="en-CA" sz="3000" u="sng" dirty="0" err="1" smtClean="0"/>
              <a:t>Enjeu</a:t>
            </a:r>
            <a:r>
              <a:rPr lang="en-CA" sz="3000" u="sng" dirty="0" smtClean="0"/>
              <a:t> de </a:t>
            </a:r>
            <a:r>
              <a:rPr lang="en-CA" sz="3000" u="sng" dirty="0" err="1" smtClean="0"/>
              <a:t>dénombrement</a:t>
            </a:r>
            <a:endParaRPr lang="fr-FR" sz="3000" u="sng" dirty="0"/>
          </a:p>
        </p:txBody>
      </p:sp>
      <p:sp>
        <p:nvSpPr>
          <p:cNvPr id="3" name="Espace réservé du contenu 2"/>
          <p:cNvSpPr>
            <a:spLocks noGrp="1"/>
          </p:cNvSpPr>
          <p:nvPr>
            <p:ph idx="1"/>
          </p:nvPr>
        </p:nvSpPr>
        <p:spPr>
          <a:xfrm>
            <a:off x="2133600" y="2286000"/>
            <a:ext cx="6324600" cy="3429000"/>
          </a:xfrm>
        </p:spPr>
        <p:txBody>
          <a:bodyPr/>
          <a:lstStyle/>
          <a:p>
            <a:pPr marL="0" algn="ctr">
              <a:buNone/>
            </a:pPr>
            <a:r>
              <a:rPr lang="en-CA" sz="2800" dirty="0" err="1" smtClean="0">
                <a:solidFill>
                  <a:schemeClr val="accent1">
                    <a:lumMod val="40000"/>
                    <a:lumOff val="60000"/>
                  </a:schemeClr>
                </a:solidFill>
              </a:rPr>
              <a:t>Dénombrement</a:t>
            </a:r>
            <a:r>
              <a:rPr lang="en-CA" sz="2800" dirty="0" smtClean="0">
                <a:solidFill>
                  <a:schemeClr val="accent1">
                    <a:lumMod val="40000"/>
                    <a:lumOff val="60000"/>
                  </a:schemeClr>
                </a:solidFill>
              </a:rPr>
              <a:t> au Canada</a:t>
            </a:r>
            <a:endParaRPr lang="fr-FR" sz="2800" dirty="0" smtClean="0">
              <a:solidFill>
                <a:schemeClr val="accent1">
                  <a:lumMod val="40000"/>
                  <a:lumOff val="60000"/>
                </a:schemeClr>
              </a:solidFill>
            </a:endParaRPr>
          </a:p>
          <a:p>
            <a:pPr marL="0" algn="just">
              <a:buNone/>
            </a:pPr>
            <a:r>
              <a:rPr lang="fr-CA" sz="2000" dirty="0" smtClean="0">
                <a:solidFill>
                  <a:srgbClr val="FF3300"/>
                </a:solidFill>
              </a:rPr>
              <a:t>«Le Canada n’a jamais compté autant de personnes sans domicile fixe, soit environ 250 000; en majorité des hommes.  L’année dernière, le nombre de lits mis à la disposition des sans abri a bondi de 22% atteignant près de 27 000, dont 5 000 au Québec.  Le phénomène est vu comme un problème social important surtout à Vancouver, où 6% des habitants se disent incommodés par les clochards qui dorment dans la rue (4% à Toronto et Edmonton et 3% à Montréal).  Climat oblige, la moitié des sans-abri dorment dehors à Vancouver, mais seulement six à Toronto. La pauvreté est la cause principale de l’itinérance ».</a:t>
            </a:r>
            <a:r>
              <a:rPr lang="fr-FR" sz="2000" dirty="0" smtClean="0">
                <a:solidFill>
                  <a:srgbClr val="FF3300"/>
                </a:solidFill>
              </a:rPr>
              <a:t> </a:t>
            </a:r>
            <a:r>
              <a:rPr lang="fr-CA" sz="2000" dirty="0" smtClean="0">
                <a:solidFill>
                  <a:srgbClr val="FF3300"/>
                </a:solidFill>
              </a:rPr>
              <a:t>(</a:t>
            </a:r>
            <a:r>
              <a:rPr lang="fr-CA" sz="2000" i="1" dirty="0" smtClean="0">
                <a:solidFill>
                  <a:srgbClr val="FF3300"/>
                </a:solidFill>
              </a:rPr>
              <a:t>La Presse</a:t>
            </a:r>
            <a:r>
              <a:rPr lang="fr-CA" sz="2000" dirty="0" smtClean="0">
                <a:solidFill>
                  <a:srgbClr val="FF3300"/>
                </a:solidFill>
              </a:rPr>
              <a:t>, 2008)</a:t>
            </a:r>
            <a:endParaRPr lang="fr-FR" sz="2000" dirty="0" smtClean="0">
              <a:solidFill>
                <a:srgbClr val="FF3300"/>
              </a:solidFill>
            </a:endParaRPr>
          </a:p>
          <a:p>
            <a:pPr>
              <a:buNone/>
            </a:pPr>
            <a:endParaRPr lang="fr-FR" dirty="0"/>
          </a:p>
        </p:txBody>
      </p:sp>
      <p:sp>
        <p:nvSpPr>
          <p:cNvPr id="4" name="Espace réservé du numéro de diapositive 3"/>
          <p:cNvSpPr>
            <a:spLocks noGrp="1"/>
          </p:cNvSpPr>
          <p:nvPr>
            <p:ph type="sldNum" sz="quarter" idx="10"/>
          </p:nvPr>
        </p:nvSpPr>
        <p:spPr/>
        <p:txBody>
          <a:bodyPr/>
          <a:lstStyle/>
          <a:p>
            <a:pPr>
              <a:defRPr/>
            </a:pPr>
            <a:fld id="{CEA8D5A9-48D7-45DE-9D53-E71C60B7BD00}" type="slidenum">
              <a:rPr lang="fr-CA" smtClean="0"/>
              <a:pPr>
                <a:defRPr/>
              </a:pPr>
              <a:t>16</a:t>
            </a:fld>
            <a:endParaRPr lang="fr-CA"/>
          </a:p>
        </p:txBody>
      </p:sp>
      <p:pic>
        <p:nvPicPr>
          <p:cNvPr id="5" name="Image 4" descr="Logo-RDJ.JPG"/>
          <p:cNvPicPr>
            <a:picLocks noChangeAspect="1"/>
          </p:cNvPicPr>
          <p:nvPr/>
        </p:nvPicPr>
        <p:blipFill>
          <a:blip r:embed="rId2" cstate="print"/>
          <a:stretch>
            <a:fillRect/>
          </a:stretch>
        </p:blipFill>
        <p:spPr>
          <a:xfrm>
            <a:off x="193184" y="4800600"/>
            <a:ext cx="914400" cy="922986"/>
          </a:xfrm>
          <a:prstGeom prst="rect">
            <a:avLst/>
          </a:prstGeom>
        </p:spPr>
      </p:pic>
    </p:spTree>
  </p:cSld>
  <p:clrMapOvr>
    <a:masterClrMapping/>
  </p:clrMapOvr>
  <p:transition spd="med">
    <p:fade thruBlk="1"/>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sz="3000" u="sng" dirty="0" smtClean="0"/>
              <a:t>2) </a:t>
            </a:r>
            <a:r>
              <a:rPr lang="en-CA" sz="3000" u="sng" dirty="0" err="1" smtClean="0"/>
              <a:t>Enjeu</a:t>
            </a:r>
            <a:r>
              <a:rPr lang="en-CA" sz="3000" u="sng" dirty="0" smtClean="0"/>
              <a:t> de </a:t>
            </a:r>
            <a:r>
              <a:rPr lang="en-CA" sz="3000" u="sng" dirty="0" err="1" smtClean="0"/>
              <a:t>dénombrement</a:t>
            </a:r>
            <a:endParaRPr lang="fr-FR" sz="3000" u="sng" dirty="0"/>
          </a:p>
        </p:txBody>
      </p:sp>
      <p:sp>
        <p:nvSpPr>
          <p:cNvPr id="3" name="Espace réservé du contenu 2"/>
          <p:cNvSpPr>
            <a:spLocks noGrp="1"/>
          </p:cNvSpPr>
          <p:nvPr>
            <p:ph idx="1"/>
          </p:nvPr>
        </p:nvSpPr>
        <p:spPr>
          <a:xfrm>
            <a:off x="2133600" y="2590800"/>
            <a:ext cx="6324600" cy="3429000"/>
          </a:xfrm>
        </p:spPr>
        <p:txBody>
          <a:bodyPr/>
          <a:lstStyle/>
          <a:p>
            <a:pPr marL="0" algn="just">
              <a:spcBef>
                <a:spcPts val="1200"/>
              </a:spcBef>
              <a:buNone/>
            </a:pPr>
            <a:r>
              <a:rPr lang="fr-CA" sz="2100" dirty="0" smtClean="0">
                <a:solidFill>
                  <a:schemeClr val="accent1">
                    <a:lumMod val="40000"/>
                    <a:lumOff val="60000"/>
                  </a:schemeClr>
                </a:solidFill>
              </a:rPr>
              <a:t>Mentionnons qu’un rapport (novembre 2009) de la Commission de la santé et des services sociaux sur l’itinérance au Québec, rapport issu des travaux de la Commission parlementaire en itinérance tenue en 2008 suite aux nombreuses demandes et pressions des organismes communautaires, recommande  notamment :  </a:t>
            </a:r>
            <a:endParaRPr lang="fr-FR" sz="2100" dirty="0" smtClean="0">
              <a:solidFill>
                <a:schemeClr val="accent1">
                  <a:lumMod val="40000"/>
                  <a:lumOff val="60000"/>
                </a:schemeClr>
              </a:solidFill>
            </a:endParaRPr>
          </a:p>
          <a:p>
            <a:pPr lvl="0">
              <a:buFont typeface="Wingdings" pitchFamily="2" charset="2"/>
              <a:buChar char="v"/>
            </a:pPr>
            <a:r>
              <a:rPr lang="fr-CA" dirty="0" smtClean="0">
                <a:solidFill>
                  <a:schemeClr val="bg1"/>
                </a:solidFill>
              </a:rPr>
              <a:t>qu’un portrait de la situation de l’itinérance soit dressé</a:t>
            </a:r>
            <a:endParaRPr lang="fr-FR" dirty="0" smtClean="0">
              <a:solidFill>
                <a:schemeClr val="bg1"/>
              </a:solidFill>
            </a:endParaRPr>
          </a:p>
          <a:p>
            <a:pPr lvl="0">
              <a:buFont typeface="Wingdings" pitchFamily="2" charset="2"/>
              <a:buChar char="v"/>
            </a:pPr>
            <a:r>
              <a:rPr lang="fr-CA" dirty="0" smtClean="0">
                <a:solidFill>
                  <a:schemeClr val="bg1"/>
                </a:solidFill>
              </a:rPr>
              <a:t>que l’on doit y associer tous les acteurs dont le milieu communautaire</a:t>
            </a:r>
            <a:endParaRPr lang="fr-FR" dirty="0" smtClean="0">
              <a:solidFill>
                <a:schemeClr val="bg1"/>
              </a:solidFill>
            </a:endParaRPr>
          </a:p>
          <a:p>
            <a:pPr lvl="0">
              <a:buFont typeface="Wingdings" pitchFamily="2" charset="2"/>
              <a:buChar char="v"/>
            </a:pPr>
            <a:r>
              <a:rPr lang="fr-CA" dirty="0" smtClean="0">
                <a:solidFill>
                  <a:schemeClr val="bg1"/>
                </a:solidFill>
              </a:rPr>
              <a:t>rendre compte des besoins et des ressources au Québec</a:t>
            </a:r>
            <a:endParaRPr lang="fr-FR" dirty="0" smtClean="0">
              <a:solidFill>
                <a:schemeClr val="bg1"/>
              </a:solidFill>
            </a:endParaRPr>
          </a:p>
          <a:p>
            <a:pPr lvl="0">
              <a:buFont typeface="Wingdings" pitchFamily="2" charset="2"/>
              <a:buChar char="v"/>
            </a:pPr>
            <a:r>
              <a:rPr lang="fr-CA" dirty="0" smtClean="0">
                <a:solidFill>
                  <a:schemeClr val="bg1"/>
                </a:solidFill>
              </a:rPr>
              <a:t>qu’il doit être mis à jour régulièrement</a:t>
            </a:r>
            <a:endParaRPr lang="fr-FR" dirty="0" smtClean="0">
              <a:solidFill>
                <a:schemeClr val="bg1"/>
              </a:solidFill>
            </a:endParaRPr>
          </a:p>
          <a:p>
            <a:pPr>
              <a:buNone/>
            </a:pPr>
            <a:endParaRPr lang="fr-FR" dirty="0"/>
          </a:p>
        </p:txBody>
      </p:sp>
      <p:sp>
        <p:nvSpPr>
          <p:cNvPr id="4" name="Espace réservé du numéro de diapositive 3"/>
          <p:cNvSpPr>
            <a:spLocks noGrp="1"/>
          </p:cNvSpPr>
          <p:nvPr>
            <p:ph type="sldNum" sz="quarter" idx="10"/>
          </p:nvPr>
        </p:nvSpPr>
        <p:spPr/>
        <p:txBody>
          <a:bodyPr/>
          <a:lstStyle/>
          <a:p>
            <a:pPr>
              <a:defRPr/>
            </a:pPr>
            <a:fld id="{CEA8D5A9-48D7-45DE-9D53-E71C60B7BD00}" type="slidenum">
              <a:rPr lang="fr-CA" smtClean="0"/>
              <a:pPr>
                <a:defRPr/>
              </a:pPr>
              <a:t>17</a:t>
            </a:fld>
            <a:endParaRPr lang="fr-CA"/>
          </a:p>
        </p:txBody>
      </p:sp>
      <p:pic>
        <p:nvPicPr>
          <p:cNvPr id="5" name="Image 4" descr="Logo-RDJ.JPG"/>
          <p:cNvPicPr>
            <a:picLocks noChangeAspect="1"/>
          </p:cNvPicPr>
          <p:nvPr/>
        </p:nvPicPr>
        <p:blipFill>
          <a:blip r:embed="rId2" cstate="print"/>
          <a:stretch>
            <a:fillRect/>
          </a:stretch>
        </p:blipFill>
        <p:spPr>
          <a:xfrm>
            <a:off x="193184" y="4800600"/>
            <a:ext cx="914400" cy="922986"/>
          </a:xfrm>
          <a:prstGeom prst="rect">
            <a:avLst/>
          </a:prstGeom>
        </p:spPr>
      </p:pic>
    </p:spTree>
  </p:cSld>
  <p:clrMapOvr>
    <a:masterClrMapping/>
  </p:clrMapOvr>
  <p:transition spd="med">
    <p:fade thruBlk="1"/>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pPr>
              <a:defRPr/>
            </a:pPr>
            <a:fld id="{B120E1A4-2322-4182-A024-45A432A9E288}" type="slidenum">
              <a:rPr lang="fr-CA" smtClean="0"/>
              <a:pPr>
                <a:defRPr/>
              </a:pPr>
              <a:t>18</a:t>
            </a:fld>
            <a:endParaRPr lang="fr-CA"/>
          </a:p>
        </p:txBody>
      </p:sp>
      <p:pic>
        <p:nvPicPr>
          <p:cNvPr id="2050" name="Picture 2" descr="IMG_0429"/>
          <p:cNvPicPr>
            <a:picLocks noChangeAspect="1" noChangeArrowheads="1"/>
          </p:cNvPicPr>
          <p:nvPr/>
        </p:nvPicPr>
        <p:blipFill>
          <a:blip r:embed="rId2" cstate="print"/>
          <a:srcRect/>
          <a:stretch>
            <a:fillRect/>
          </a:stretch>
        </p:blipFill>
        <p:spPr bwMode="auto">
          <a:xfrm>
            <a:off x="3276600" y="1222375"/>
            <a:ext cx="3756300" cy="5635625"/>
          </a:xfrm>
          <a:prstGeom prst="rect">
            <a:avLst/>
          </a:prstGeom>
          <a:noFill/>
          <a:ln w="9525">
            <a:noFill/>
            <a:miter lim="800000"/>
            <a:headEnd/>
            <a:tailEnd/>
          </a:ln>
        </p:spPr>
      </p:pic>
      <p:pic>
        <p:nvPicPr>
          <p:cNvPr id="4" name="Image 3" descr="Logo-RDJ.JPG"/>
          <p:cNvPicPr>
            <a:picLocks noChangeAspect="1"/>
          </p:cNvPicPr>
          <p:nvPr/>
        </p:nvPicPr>
        <p:blipFill>
          <a:blip r:embed="rId3" cstate="print"/>
          <a:stretch>
            <a:fillRect/>
          </a:stretch>
        </p:blipFill>
        <p:spPr>
          <a:xfrm>
            <a:off x="193184" y="4800600"/>
            <a:ext cx="914400" cy="922986"/>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sz="3000" u="sng" dirty="0" smtClean="0"/>
              <a:t>3) </a:t>
            </a:r>
            <a:r>
              <a:rPr lang="en-CA" sz="3000" u="sng" dirty="0" err="1" smtClean="0"/>
              <a:t>Enjeu</a:t>
            </a:r>
            <a:r>
              <a:rPr lang="en-CA" sz="3000" u="sng" dirty="0" smtClean="0"/>
              <a:t> </a:t>
            </a:r>
            <a:r>
              <a:rPr lang="en-CA" sz="3000" u="sng" dirty="0" err="1" smtClean="0"/>
              <a:t>d’institutionnalisation</a:t>
            </a:r>
            <a:endParaRPr lang="fr-FR" sz="3000" u="sng" dirty="0"/>
          </a:p>
        </p:txBody>
      </p:sp>
      <p:sp>
        <p:nvSpPr>
          <p:cNvPr id="3" name="Espace réservé du contenu 2"/>
          <p:cNvSpPr>
            <a:spLocks noGrp="1"/>
          </p:cNvSpPr>
          <p:nvPr>
            <p:ph idx="1"/>
          </p:nvPr>
        </p:nvSpPr>
        <p:spPr>
          <a:xfrm>
            <a:off x="2133600" y="2590800"/>
            <a:ext cx="6324600" cy="3429000"/>
          </a:xfrm>
        </p:spPr>
        <p:txBody>
          <a:bodyPr/>
          <a:lstStyle/>
          <a:p>
            <a:pPr>
              <a:buNone/>
            </a:pPr>
            <a:r>
              <a:rPr lang="fr-CA" sz="2400" dirty="0" smtClean="0">
                <a:solidFill>
                  <a:schemeClr val="accent1">
                    <a:lumMod val="60000"/>
                    <a:lumOff val="40000"/>
                  </a:schemeClr>
                </a:solidFill>
              </a:rPr>
              <a:t>La mission des Centres jeunesse :</a:t>
            </a:r>
            <a:endParaRPr lang="fr-FR" sz="2400" dirty="0" smtClean="0">
              <a:solidFill>
                <a:schemeClr val="accent1">
                  <a:lumMod val="60000"/>
                  <a:lumOff val="40000"/>
                </a:schemeClr>
              </a:solidFill>
            </a:endParaRPr>
          </a:p>
          <a:p>
            <a:pPr>
              <a:buNone/>
            </a:pPr>
            <a:r>
              <a:rPr lang="fr-CA" sz="2400" b="0" dirty="0" smtClean="0">
                <a:solidFill>
                  <a:schemeClr val="bg1"/>
                </a:solidFill>
              </a:rPr>
              <a:t>L’établissement doit : </a:t>
            </a:r>
            <a:endParaRPr lang="fr-FR" sz="2400" b="0" dirty="0" smtClean="0">
              <a:solidFill>
                <a:schemeClr val="bg1"/>
              </a:solidFill>
            </a:endParaRPr>
          </a:p>
          <a:p>
            <a:pPr lvl="0"/>
            <a:r>
              <a:rPr lang="fr-CA" sz="2000" b="0" dirty="0" smtClean="0">
                <a:solidFill>
                  <a:schemeClr val="bg1"/>
                </a:solidFill>
              </a:rPr>
              <a:t>garantir la protection des jeunes dont la sécurité ou le développement est compromis; </a:t>
            </a:r>
            <a:endParaRPr lang="fr-FR" sz="2000" b="0" dirty="0" smtClean="0">
              <a:solidFill>
                <a:schemeClr val="bg1"/>
              </a:solidFill>
            </a:endParaRPr>
          </a:p>
          <a:p>
            <a:pPr lvl="0"/>
            <a:r>
              <a:rPr lang="fr-CA" sz="2000" b="0" dirty="0" smtClean="0">
                <a:solidFill>
                  <a:schemeClr val="bg1"/>
                </a:solidFill>
              </a:rPr>
              <a:t>aider les jeunes et les jeunes mères qui connaissent des difficultés d’adaptation à retrouver les capacités et l’équilibre nécessaires pour fonctionner dans leur milieu; </a:t>
            </a:r>
            <a:endParaRPr lang="fr-FR" sz="2000" b="0" dirty="0" smtClean="0">
              <a:solidFill>
                <a:schemeClr val="bg1"/>
              </a:solidFill>
            </a:endParaRPr>
          </a:p>
          <a:p>
            <a:pPr lvl="0"/>
            <a:r>
              <a:rPr lang="fr-CA" sz="2000" b="0" dirty="0" smtClean="0">
                <a:solidFill>
                  <a:schemeClr val="bg1"/>
                </a:solidFill>
              </a:rPr>
              <a:t>amener les jeunes qui commettent des délits à mettre fin à leurs actes délinquants et à prendre leurs responsabilités face à la société. </a:t>
            </a:r>
            <a:endParaRPr lang="fr-FR" sz="2000" b="0" dirty="0" smtClean="0">
              <a:solidFill>
                <a:schemeClr val="bg1"/>
              </a:solidFill>
            </a:endParaRPr>
          </a:p>
          <a:p>
            <a:pPr>
              <a:buNone/>
            </a:pPr>
            <a:endParaRPr lang="fr-FR" dirty="0"/>
          </a:p>
        </p:txBody>
      </p:sp>
      <p:sp>
        <p:nvSpPr>
          <p:cNvPr id="4" name="Espace réservé du numéro de diapositive 3"/>
          <p:cNvSpPr>
            <a:spLocks noGrp="1"/>
          </p:cNvSpPr>
          <p:nvPr>
            <p:ph type="sldNum" sz="quarter" idx="10"/>
          </p:nvPr>
        </p:nvSpPr>
        <p:spPr/>
        <p:txBody>
          <a:bodyPr/>
          <a:lstStyle/>
          <a:p>
            <a:pPr>
              <a:defRPr/>
            </a:pPr>
            <a:fld id="{CEA8D5A9-48D7-45DE-9D53-E71C60B7BD00}" type="slidenum">
              <a:rPr lang="fr-CA" smtClean="0"/>
              <a:pPr>
                <a:defRPr/>
              </a:pPr>
              <a:t>19</a:t>
            </a:fld>
            <a:endParaRPr lang="fr-CA"/>
          </a:p>
        </p:txBody>
      </p:sp>
      <p:pic>
        <p:nvPicPr>
          <p:cNvPr id="5" name="Image 4" descr="Logo-RDJ.JPG"/>
          <p:cNvPicPr>
            <a:picLocks noChangeAspect="1"/>
          </p:cNvPicPr>
          <p:nvPr/>
        </p:nvPicPr>
        <p:blipFill>
          <a:blip r:embed="rId2" cstate="print"/>
          <a:stretch>
            <a:fillRect/>
          </a:stretch>
        </p:blipFill>
        <p:spPr>
          <a:xfrm>
            <a:off x="193184" y="4800600"/>
            <a:ext cx="914400" cy="922986"/>
          </a:xfrm>
          <a:prstGeom prst="rect">
            <a:avLst/>
          </a:prstGeom>
        </p:spPr>
      </p:pic>
    </p:spTree>
  </p:cSld>
  <p:clrMapOvr>
    <a:masterClrMapping/>
  </p:clrMapOvr>
  <p:transition spd="med">
    <p:fade thruBlk="1"/>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2"/>
          <p:cNvSpPr>
            <a:spLocks noGrp="1" noChangeArrowheads="1"/>
          </p:cNvSpPr>
          <p:nvPr>
            <p:ph type="title"/>
          </p:nvPr>
        </p:nvSpPr>
        <p:spPr/>
        <p:txBody>
          <a:bodyPr/>
          <a:lstStyle/>
          <a:p>
            <a:r>
              <a:rPr lang="fr-CA" smtClean="0"/>
              <a:t>À PROPOS DU CIPC - MISSION</a:t>
            </a:r>
          </a:p>
        </p:txBody>
      </p:sp>
      <p:sp>
        <p:nvSpPr>
          <p:cNvPr id="16386" name="Rectangle 3"/>
          <p:cNvSpPr>
            <a:spLocks noGrp="1" noChangeArrowheads="1"/>
          </p:cNvSpPr>
          <p:nvPr>
            <p:ph type="body" idx="1"/>
          </p:nvPr>
        </p:nvSpPr>
        <p:spPr/>
        <p:txBody>
          <a:bodyPr/>
          <a:lstStyle/>
          <a:p>
            <a:r>
              <a:rPr lang="fr-CA" b="0" dirty="0" smtClean="0"/>
              <a:t>Le CIPC est un forum international unique d’échange pour les gouvernements nationaux, les autorités locales, les organismes publics, les institutions spécialisées et les organisations non-gouvernementales en matière de prévention de la délinquance et de sécurité des collectivités. Il met la connaissance au service de l’action pour améliorer les politiques et interventions afin de réduire plus efficacement la délinquance, la violence et l’insécurité. </a:t>
            </a:r>
          </a:p>
          <a:p>
            <a:r>
              <a:rPr lang="fr-CA" dirty="0" smtClean="0"/>
              <a:t>Le CIPC se définit en quelque sorte comme un pont entre la théorie et la pratique et un forum d’échange et de débat.</a:t>
            </a:r>
            <a:endParaRPr lang="en-CA" dirty="0" smtClean="0"/>
          </a:p>
          <a:p>
            <a:endParaRPr lang="fr-CA" dirty="0" smtClean="0"/>
          </a:p>
        </p:txBody>
      </p:sp>
      <p:pic>
        <p:nvPicPr>
          <p:cNvPr id="4" name="Image 3" descr="Logo-RDJ.JPG"/>
          <p:cNvPicPr>
            <a:picLocks noChangeAspect="1"/>
          </p:cNvPicPr>
          <p:nvPr/>
        </p:nvPicPr>
        <p:blipFill>
          <a:blip r:embed="rId3" cstate="print"/>
          <a:stretch>
            <a:fillRect/>
          </a:stretch>
        </p:blipFill>
        <p:spPr>
          <a:xfrm>
            <a:off x="193184" y="4800600"/>
            <a:ext cx="914400" cy="922986"/>
          </a:xfrm>
          <a:prstGeom prst="rect">
            <a:avLst/>
          </a:prstGeom>
        </p:spPr>
      </p:pic>
    </p:spTree>
  </p:cSld>
  <p:clrMapOvr>
    <a:masterClrMapping/>
  </p:clrMapOvr>
  <p:transition spd="med">
    <p:fade thruBlk="1"/>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sz="3000" u="sng" dirty="0" smtClean="0"/>
              <a:t>3) </a:t>
            </a:r>
            <a:r>
              <a:rPr lang="en-CA" sz="3000" u="sng" dirty="0" err="1" smtClean="0"/>
              <a:t>Enjeu</a:t>
            </a:r>
            <a:r>
              <a:rPr lang="en-CA" sz="3000" u="sng" dirty="0" smtClean="0"/>
              <a:t> </a:t>
            </a:r>
            <a:r>
              <a:rPr lang="en-CA" sz="3000" u="sng" dirty="0" err="1" smtClean="0"/>
              <a:t>d’institutionnalisation</a:t>
            </a:r>
            <a:endParaRPr lang="fr-FR" sz="3000" u="sng" dirty="0"/>
          </a:p>
        </p:txBody>
      </p:sp>
      <p:sp>
        <p:nvSpPr>
          <p:cNvPr id="3" name="Espace réservé du contenu 2"/>
          <p:cNvSpPr>
            <a:spLocks noGrp="1"/>
          </p:cNvSpPr>
          <p:nvPr>
            <p:ph idx="1"/>
          </p:nvPr>
        </p:nvSpPr>
        <p:spPr>
          <a:xfrm>
            <a:off x="2133600" y="2590800"/>
            <a:ext cx="6324600" cy="3429000"/>
          </a:xfrm>
        </p:spPr>
        <p:txBody>
          <a:bodyPr/>
          <a:lstStyle/>
          <a:p>
            <a:pPr>
              <a:buNone/>
            </a:pPr>
            <a:r>
              <a:rPr lang="fr-CA" sz="2400" dirty="0" smtClean="0">
                <a:solidFill>
                  <a:schemeClr val="accent1">
                    <a:lumMod val="60000"/>
                    <a:lumOff val="40000"/>
                  </a:schemeClr>
                </a:solidFill>
              </a:rPr>
              <a:t>- Description et évolution du modèle</a:t>
            </a:r>
            <a:endParaRPr lang="fr-FR" sz="2400" dirty="0" smtClean="0">
              <a:solidFill>
                <a:schemeClr val="accent1">
                  <a:lumMod val="60000"/>
                  <a:lumOff val="40000"/>
                </a:schemeClr>
              </a:solidFill>
            </a:endParaRPr>
          </a:p>
          <a:p>
            <a:pPr>
              <a:buNone/>
            </a:pPr>
            <a:r>
              <a:rPr lang="fr-CA" sz="2400" dirty="0" smtClean="0">
                <a:solidFill>
                  <a:schemeClr val="accent1">
                    <a:lumMod val="60000"/>
                    <a:lumOff val="40000"/>
                  </a:schemeClr>
                </a:solidFill>
              </a:rPr>
              <a:t>- Impact du placement</a:t>
            </a:r>
            <a:endParaRPr lang="fr-FR" sz="2400" dirty="0" smtClean="0">
              <a:solidFill>
                <a:schemeClr val="accent1">
                  <a:lumMod val="60000"/>
                  <a:lumOff val="40000"/>
                </a:schemeClr>
              </a:solidFill>
            </a:endParaRPr>
          </a:p>
          <a:p>
            <a:pPr>
              <a:buNone/>
            </a:pPr>
            <a:endParaRPr lang="fr-FR" sz="2400" dirty="0" smtClean="0"/>
          </a:p>
          <a:p>
            <a:pPr marL="0" algn="ctr">
              <a:buNone/>
            </a:pPr>
            <a:r>
              <a:rPr lang="fr-CA" sz="2400" dirty="0" smtClean="0">
                <a:solidFill>
                  <a:srgbClr val="FF0000"/>
                </a:solidFill>
              </a:rPr>
              <a:t>Entre 50 et 75%  de ces jeunes que nous côtoyons et qui fréquentent les ressources communautaires ont fait l’objet de placements et de mesures diverses.  </a:t>
            </a:r>
            <a:endParaRPr lang="fr-FR" sz="2400" dirty="0" smtClean="0">
              <a:solidFill>
                <a:srgbClr val="FF0000"/>
              </a:solidFill>
            </a:endParaRPr>
          </a:p>
          <a:p>
            <a:pPr>
              <a:buNone/>
            </a:pPr>
            <a:endParaRPr lang="fr-FR" dirty="0"/>
          </a:p>
        </p:txBody>
      </p:sp>
      <p:sp>
        <p:nvSpPr>
          <p:cNvPr id="4" name="Espace réservé du numéro de diapositive 3"/>
          <p:cNvSpPr>
            <a:spLocks noGrp="1"/>
          </p:cNvSpPr>
          <p:nvPr>
            <p:ph type="sldNum" sz="quarter" idx="10"/>
          </p:nvPr>
        </p:nvSpPr>
        <p:spPr/>
        <p:txBody>
          <a:bodyPr/>
          <a:lstStyle/>
          <a:p>
            <a:pPr>
              <a:defRPr/>
            </a:pPr>
            <a:fld id="{CEA8D5A9-48D7-45DE-9D53-E71C60B7BD00}" type="slidenum">
              <a:rPr lang="fr-CA" smtClean="0"/>
              <a:pPr>
                <a:defRPr/>
              </a:pPr>
              <a:t>20</a:t>
            </a:fld>
            <a:endParaRPr lang="fr-CA"/>
          </a:p>
        </p:txBody>
      </p:sp>
      <p:pic>
        <p:nvPicPr>
          <p:cNvPr id="5" name="Image 4" descr="Logo-RDJ.JPG"/>
          <p:cNvPicPr>
            <a:picLocks noChangeAspect="1"/>
          </p:cNvPicPr>
          <p:nvPr/>
        </p:nvPicPr>
        <p:blipFill>
          <a:blip r:embed="rId2" cstate="print"/>
          <a:stretch>
            <a:fillRect/>
          </a:stretch>
        </p:blipFill>
        <p:spPr>
          <a:xfrm>
            <a:off x="193184" y="4800600"/>
            <a:ext cx="914400" cy="922986"/>
          </a:xfrm>
          <a:prstGeom prst="rect">
            <a:avLst/>
          </a:prstGeom>
        </p:spPr>
      </p:pic>
    </p:spTree>
  </p:cSld>
  <p:clrMapOvr>
    <a:masterClrMapping/>
  </p:clrMapOvr>
  <p:transition spd="med">
    <p:fade thruBlk="1"/>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sz="3000" u="sng" dirty="0" smtClean="0"/>
              <a:t>3) </a:t>
            </a:r>
            <a:r>
              <a:rPr lang="en-CA" sz="3000" u="sng" dirty="0" err="1" smtClean="0"/>
              <a:t>Enjeu</a:t>
            </a:r>
            <a:r>
              <a:rPr lang="en-CA" sz="3000" u="sng" dirty="0" smtClean="0"/>
              <a:t> </a:t>
            </a:r>
            <a:r>
              <a:rPr lang="en-CA" sz="3000" u="sng" dirty="0" err="1" smtClean="0"/>
              <a:t>d’institutionnalisation</a:t>
            </a:r>
            <a:endParaRPr lang="fr-FR" sz="3000" u="sng" dirty="0"/>
          </a:p>
        </p:txBody>
      </p:sp>
      <p:sp>
        <p:nvSpPr>
          <p:cNvPr id="3" name="Espace réservé du contenu 2"/>
          <p:cNvSpPr>
            <a:spLocks noGrp="1"/>
          </p:cNvSpPr>
          <p:nvPr>
            <p:ph idx="1"/>
          </p:nvPr>
        </p:nvSpPr>
        <p:spPr>
          <a:xfrm>
            <a:off x="2133600" y="2286000"/>
            <a:ext cx="6324600" cy="3429000"/>
          </a:xfrm>
        </p:spPr>
        <p:txBody>
          <a:bodyPr/>
          <a:lstStyle/>
          <a:p>
            <a:pPr>
              <a:buNone/>
            </a:pPr>
            <a:r>
              <a:rPr lang="fr-CA" sz="2000" smtClean="0">
                <a:solidFill>
                  <a:schemeClr val="accent1">
                    <a:lumMod val="60000"/>
                    <a:lumOff val="40000"/>
                  </a:schemeClr>
                </a:solidFill>
              </a:rPr>
              <a:t>Virage </a:t>
            </a:r>
            <a:r>
              <a:rPr lang="fr-CA" sz="2000" dirty="0" smtClean="0">
                <a:solidFill>
                  <a:schemeClr val="accent1">
                    <a:lumMod val="60000"/>
                    <a:lumOff val="40000"/>
                  </a:schemeClr>
                </a:solidFill>
              </a:rPr>
              <a:t>milieu : le modèle est critiqué</a:t>
            </a:r>
            <a:endParaRPr lang="fr-FR" sz="1200" dirty="0" smtClean="0"/>
          </a:p>
          <a:p>
            <a:pPr lvl="0">
              <a:spcBef>
                <a:spcPts val="600"/>
              </a:spcBef>
              <a:buFont typeface="Wingdings" pitchFamily="2" charset="2"/>
              <a:buChar char="Ø"/>
            </a:pPr>
            <a:r>
              <a:rPr lang="fr-CA" sz="1600" dirty="0" smtClean="0">
                <a:solidFill>
                  <a:schemeClr val="bg1"/>
                </a:solidFill>
              </a:rPr>
              <a:t>les placements devenus exceptionnels  doivent être entérinés par un juge.</a:t>
            </a:r>
            <a:endParaRPr lang="fr-FR" sz="1600" dirty="0" smtClean="0">
              <a:solidFill>
                <a:schemeClr val="bg1"/>
              </a:solidFill>
            </a:endParaRPr>
          </a:p>
          <a:p>
            <a:pPr lvl="0">
              <a:spcBef>
                <a:spcPts val="600"/>
              </a:spcBef>
              <a:buFont typeface="Wingdings" pitchFamily="2" charset="2"/>
              <a:buChar char="Ø"/>
            </a:pPr>
            <a:r>
              <a:rPr lang="fr-CA" sz="1600" dirty="0" smtClean="0">
                <a:solidFill>
                  <a:schemeClr val="bg1"/>
                </a:solidFill>
              </a:rPr>
              <a:t>les durées de placement sont écourtées</a:t>
            </a:r>
            <a:endParaRPr lang="fr-FR" sz="1600" dirty="0" smtClean="0">
              <a:solidFill>
                <a:schemeClr val="bg1"/>
              </a:solidFill>
            </a:endParaRPr>
          </a:p>
          <a:p>
            <a:pPr lvl="0">
              <a:spcBef>
                <a:spcPts val="600"/>
              </a:spcBef>
              <a:buFont typeface="Wingdings" pitchFamily="2" charset="2"/>
              <a:buChar char="Ø"/>
            </a:pPr>
            <a:r>
              <a:rPr lang="fr-CA" sz="1600" dirty="0" smtClean="0">
                <a:solidFill>
                  <a:schemeClr val="bg1"/>
                </a:solidFill>
              </a:rPr>
              <a:t>les retraits en unités d’isolement doivent être entérinés par les directions concernées</a:t>
            </a:r>
            <a:endParaRPr lang="fr-FR" sz="1600" dirty="0" smtClean="0">
              <a:solidFill>
                <a:schemeClr val="bg1"/>
              </a:solidFill>
            </a:endParaRPr>
          </a:p>
          <a:p>
            <a:pPr lvl="0">
              <a:spcBef>
                <a:spcPts val="600"/>
              </a:spcBef>
              <a:buFont typeface="Wingdings" pitchFamily="2" charset="2"/>
              <a:buChar char="Ø"/>
            </a:pPr>
            <a:r>
              <a:rPr lang="fr-CA" sz="1600" dirty="0" smtClean="0">
                <a:solidFill>
                  <a:schemeClr val="bg1"/>
                </a:solidFill>
              </a:rPr>
              <a:t>il y a plus d’interventions en amont</a:t>
            </a:r>
            <a:endParaRPr lang="fr-FR" sz="1600" dirty="0" smtClean="0">
              <a:solidFill>
                <a:schemeClr val="bg1"/>
              </a:solidFill>
            </a:endParaRPr>
          </a:p>
          <a:p>
            <a:pPr lvl="0">
              <a:spcBef>
                <a:spcPts val="600"/>
              </a:spcBef>
              <a:buFont typeface="Wingdings" pitchFamily="2" charset="2"/>
              <a:buChar char="Ø"/>
            </a:pPr>
            <a:r>
              <a:rPr lang="fr-CA" sz="1600" dirty="0" smtClean="0">
                <a:solidFill>
                  <a:schemeClr val="bg1"/>
                </a:solidFill>
              </a:rPr>
              <a:t>il y a intensification  et diversification de l’aide à la famille</a:t>
            </a:r>
            <a:endParaRPr lang="fr-FR" sz="1600" dirty="0" smtClean="0">
              <a:solidFill>
                <a:schemeClr val="bg1"/>
              </a:solidFill>
            </a:endParaRPr>
          </a:p>
          <a:p>
            <a:pPr lvl="0">
              <a:spcBef>
                <a:spcPts val="600"/>
              </a:spcBef>
              <a:buFont typeface="Wingdings" pitchFamily="2" charset="2"/>
              <a:buChar char="Ø"/>
            </a:pPr>
            <a:r>
              <a:rPr lang="fr-CA" sz="1600" dirty="0" smtClean="0">
                <a:solidFill>
                  <a:schemeClr val="bg1"/>
                </a:solidFill>
              </a:rPr>
              <a:t>toutes les mesures sont révisées et évaluées régulièrement</a:t>
            </a:r>
            <a:endParaRPr lang="fr-FR" sz="1600" dirty="0" smtClean="0">
              <a:solidFill>
                <a:schemeClr val="bg1"/>
              </a:solidFill>
            </a:endParaRPr>
          </a:p>
          <a:p>
            <a:pPr lvl="0">
              <a:spcBef>
                <a:spcPts val="600"/>
              </a:spcBef>
              <a:buFont typeface="Wingdings" pitchFamily="2" charset="2"/>
              <a:buChar char="Ø"/>
            </a:pPr>
            <a:r>
              <a:rPr lang="fr-CA" sz="1600" dirty="0" smtClean="0">
                <a:solidFill>
                  <a:schemeClr val="bg1"/>
                </a:solidFill>
              </a:rPr>
              <a:t>le jeune peut contester une décision de placement</a:t>
            </a:r>
            <a:endParaRPr lang="fr-FR" sz="1600" dirty="0" smtClean="0">
              <a:solidFill>
                <a:schemeClr val="bg1"/>
              </a:solidFill>
            </a:endParaRPr>
          </a:p>
          <a:p>
            <a:pPr lvl="0">
              <a:spcBef>
                <a:spcPts val="600"/>
              </a:spcBef>
              <a:buFont typeface="Wingdings" pitchFamily="2" charset="2"/>
              <a:buChar char="Ø"/>
            </a:pPr>
            <a:r>
              <a:rPr lang="fr-CA" sz="1600" dirty="0" smtClean="0">
                <a:solidFill>
                  <a:schemeClr val="bg1"/>
                </a:solidFill>
              </a:rPr>
              <a:t>implantation de nouveaux programmes de préparation à la sortie</a:t>
            </a:r>
            <a:endParaRPr lang="fr-FR" sz="1600" dirty="0" smtClean="0">
              <a:solidFill>
                <a:schemeClr val="bg1"/>
              </a:solidFill>
            </a:endParaRPr>
          </a:p>
          <a:p>
            <a:pPr lvl="0">
              <a:spcBef>
                <a:spcPts val="600"/>
              </a:spcBef>
              <a:buFont typeface="Wingdings" pitchFamily="2" charset="2"/>
              <a:buChar char="Ø"/>
            </a:pPr>
            <a:r>
              <a:rPr lang="fr-CA" sz="1600" dirty="0" smtClean="0">
                <a:solidFill>
                  <a:schemeClr val="bg1"/>
                </a:solidFill>
              </a:rPr>
              <a:t>prolongation de mesures après 18 ans</a:t>
            </a:r>
            <a:endParaRPr lang="fr-FR" sz="1600" dirty="0" smtClean="0">
              <a:solidFill>
                <a:schemeClr val="bg1"/>
              </a:solidFill>
            </a:endParaRPr>
          </a:p>
          <a:p>
            <a:pPr lvl="0">
              <a:spcBef>
                <a:spcPts val="600"/>
              </a:spcBef>
              <a:buFont typeface="Wingdings" pitchFamily="2" charset="2"/>
              <a:buChar char="Ø"/>
            </a:pPr>
            <a:r>
              <a:rPr lang="fr-CA" sz="1600" dirty="0" smtClean="0">
                <a:solidFill>
                  <a:schemeClr val="bg1"/>
                </a:solidFill>
              </a:rPr>
              <a:t>développement de partenariats</a:t>
            </a:r>
            <a:endParaRPr lang="fr-FR" sz="1600" dirty="0" smtClean="0">
              <a:solidFill>
                <a:schemeClr val="bg1"/>
              </a:solidFill>
            </a:endParaRPr>
          </a:p>
          <a:p>
            <a:pPr>
              <a:buNone/>
            </a:pPr>
            <a:endParaRPr lang="fr-FR" dirty="0"/>
          </a:p>
        </p:txBody>
      </p:sp>
      <p:sp>
        <p:nvSpPr>
          <p:cNvPr id="4" name="Espace réservé du numéro de diapositive 3"/>
          <p:cNvSpPr>
            <a:spLocks noGrp="1"/>
          </p:cNvSpPr>
          <p:nvPr>
            <p:ph type="sldNum" sz="quarter" idx="10"/>
          </p:nvPr>
        </p:nvSpPr>
        <p:spPr/>
        <p:txBody>
          <a:bodyPr/>
          <a:lstStyle/>
          <a:p>
            <a:pPr>
              <a:defRPr/>
            </a:pPr>
            <a:fld id="{CEA8D5A9-48D7-45DE-9D53-E71C60B7BD00}" type="slidenum">
              <a:rPr lang="fr-CA" smtClean="0"/>
              <a:pPr>
                <a:defRPr/>
              </a:pPr>
              <a:t>21</a:t>
            </a:fld>
            <a:endParaRPr lang="fr-CA"/>
          </a:p>
        </p:txBody>
      </p:sp>
      <p:pic>
        <p:nvPicPr>
          <p:cNvPr id="5" name="Image 4" descr="Logo-RDJ.JPG"/>
          <p:cNvPicPr>
            <a:picLocks noChangeAspect="1"/>
          </p:cNvPicPr>
          <p:nvPr/>
        </p:nvPicPr>
        <p:blipFill>
          <a:blip r:embed="rId2" cstate="print"/>
          <a:stretch>
            <a:fillRect/>
          </a:stretch>
        </p:blipFill>
        <p:spPr>
          <a:xfrm>
            <a:off x="193184" y="4800600"/>
            <a:ext cx="914400" cy="922986"/>
          </a:xfrm>
          <a:prstGeom prst="rect">
            <a:avLst/>
          </a:prstGeom>
        </p:spPr>
      </p:pic>
    </p:spTree>
  </p:cSld>
  <p:clrMapOvr>
    <a:masterClrMapping/>
  </p:clrMapOvr>
  <p:transition spd="med">
    <p:fade thruBlk="1"/>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sz="3000" u="sng" dirty="0" smtClean="0"/>
              <a:t>3) </a:t>
            </a:r>
            <a:r>
              <a:rPr lang="en-CA" sz="3000" u="sng" dirty="0" err="1" smtClean="0"/>
              <a:t>Enjeu</a:t>
            </a:r>
            <a:r>
              <a:rPr lang="en-CA" sz="3000" u="sng" dirty="0" smtClean="0"/>
              <a:t> </a:t>
            </a:r>
            <a:r>
              <a:rPr lang="en-CA" sz="3000" u="sng" dirty="0" err="1" smtClean="0"/>
              <a:t>d’institutionnalisation</a:t>
            </a:r>
            <a:endParaRPr lang="fr-FR" sz="3000" u="sng" dirty="0"/>
          </a:p>
        </p:txBody>
      </p:sp>
      <p:sp>
        <p:nvSpPr>
          <p:cNvPr id="3" name="Espace réservé du contenu 2"/>
          <p:cNvSpPr>
            <a:spLocks noGrp="1"/>
          </p:cNvSpPr>
          <p:nvPr>
            <p:ph idx="1"/>
          </p:nvPr>
        </p:nvSpPr>
        <p:spPr>
          <a:xfrm>
            <a:off x="2133600" y="2362200"/>
            <a:ext cx="6324600" cy="3657600"/>
          </a:xfrm>
        </p:spPr>
        <p:txBody>
          <a:bodyPr/>
          <a:lstStyle/>
          <a:p>
            <a:pPr>
              <a:buNone/>
            </a:pPr>
            <a:r>
              <a:rPr lang="fr-CA" sz="2400" dirty="0" smtClean="0">
                <a:solidFill>
                  <a:schemeClr val="accent1">
                    <a:lumMod val="60000"/>
                    <a:lumOff val="40000"/>
                  </a:schemeClr>
                </a:solidFill>
              </a:rPr>
              <a:t>Témoignages de jeunes</a:t>
            </a:r>
            <a:endParaRPr lang="fr-FR" sz="2400" dirty="0" smtClean="0">
              <a:solidFill>
                <a:schemeClr val="accent1">
                  <a:lumMod val="60000"/>
                  <a:lumOff val="40000"/>
                </a:schemeClr>
              </a:solidFill>
            </a:endParaRPr>
          </a:p>
          <a:p>
            <a:pPr lvl="0">
              <a:spcBef>
                <a:spcPts val="600"/>
              </a:spcBef>
              <a:buFont typeface="Arial Narrow" pitchFamily="34" charset="0"/>
              <a:buChar char="−"/>
            </a:pPr>
            <a:r>
              <a:rPr lang="fr-CA" sz="2000" dirty="0" smtClean="0">
                <a:solidFill>
                  <a:srgbClr val="FF0000"/>
                </a:solidFill>
              </a:rPr>
              <a:t>Pis ma mère a signé un refus de payer en centre d’accueil à l’âge de huit ans.</a:t>
            </a:r>
            <a:endParaRPr lang="fr-FR" sz="2000" dirty="0" smtClean="0">
              <a:solidFill>
                <a:srgbClr val="FF0000"/>
              </a:solidFill>
            </a:endParaRPr>
          </a:p>
          <a:p>
            <a:pPr lvl="0">
              <a:spcBef>
                <a:spcPts val="600"/>
              </a:spcBef>
              <a:buFont typeface="Arial Narrow" pitchFamily="34" charset="0"/>
              <a:buChar char="−"/>
            </a:pPr>
            <a:r>
              <a:rPr lang="fr-CA" sz="2000" i="1" dirty="0" smtClean="0">
                <a:solidFill>
                  <a:srgbClr val="FF0000"/>
                </a:solidFill>
              </a:rPr>
              <a:t>Quand tu étais là, ta mère devait payer?</a:t>
            </a:r>
            <a:endParaRPr lang="fr-FR" sz="2000" dirty="0" smtClean="0">
              <a:solidFill>
                <a:srgbClr val="FF0000"/>
              </a:solidFill>
            </a:endParaRPr>
          </a:p>
          <a:p>
            <a:pPr lvl="0">
              <a:spcBef>
                <a:spcPts val="600"/>
              </a:spcBef>
              <a:buFont typeface="Arial Narrow" pitchFamily="34" charset="0"/>
              <a:buChar char="−"/>
            </a:pPr>
            <a:r>
              <a:rPr lang="fr-CA" sz="2000" dirty="0" smtClean="0">
                <a:solidFill>
                  <a:srgbClr val="FF0000"/>
                </a:solidFill>
              </a:rPr>
              <a:t>Après 10 ans, elle a refusé de payer.  </a:t>
            </a:r>
            <a:r>
              <a:rPr lang="fr-CA" sz="2000" dirty="0" err="1" smtClean="0">
                <a:solidFill>
                  <a:srgbClr val="FF0000"/>
                </a:solidFill>
              </a:rPr>
              <a:t>Faque</a:t>
            </a:r>
            <a:r>
              <a:rPr lang="fr-CA" sz="2000" dirty="0" smtClean="0">
                <a:solidFill>
                  <a:srgbClr val="FF0000"/>
                </a:solidFill>
              </a:rPr>
              <a:t> dans le fond, c’est comme si a m’avait abandonné, comprends-tu?</a:t>
            </a:r>
            <a:endParaRPr lang="fr-FR" sz="2000" dirty="0" smtClean="0">
              <a:solidFill>
                <a:srgbClr val="FF0000"/>
              </a:solidFill>
            </a:endParaRPr>
          </a:p>
          <a:p>
            <a:pPr lvl="0">
              <a:spcBef>
                <a:spcPts val="600"/>
              </a:spcBef>
              <a:buFont typeface="Arial Narrow" pitchFamily="34" charset="0"/>
              <a:buChar char="−"/>
            </a:pPr>
            <a:r>
              <a:rPr lang="fr-CA" sz="2000" i="1" dirty="0" smtClean="0">
                <a:solidFill>
                  <a:srgbClr val="FF0000"/>
                </a:solidFill>
              </a:rPr>
              <a:t>Qu’est ce que tu as fait pour te retrouver en centre d’accueil à huit ans? </a:t>
            </a:r>
            <a:endParaRPr lang="fr-FR" sz="2000" dirty="0" smtClean="0">
              <a:solidFill>
                <a:srgbClr val="FF0000"/>
              </a:solidFill>
            </a:endParaRPr>
          </a:p>
          <a:p>
            <a:pPr lvl="0">
              <a:spcBef>
                <a:spcPts val="600"/>
              </a:spcBef>
              <a:buFont typeface="Arial Narrow" pitchFamily="34" charset="0"/>
              <a:buChar char="−"/>
            </a:pPr>
            <a:r>
              <a:rPr lang="fr-CA" sz="2000" dirty="0" smtClean="0">
                <a:solidFill>
                  <a:srgbClr val="FF0000"/>
                </a:solidFill>
              </a:rPr>
              <a:t>Ma mère a voulait plus de </a:t>
            </a:r>
            <a:r>
              <a:rPr lang="fr-CA" sz="2000" dirty="0" err="1" smtClean="0">
                <a:solidFill>
                  <a:srgbClr val="FF0000"/>
                </a:solidFill>
              </a:rPr>
              <a:t>moé</a:t>
            </a:r>
            <a:r>
              <a:rPr lang="fr-CA" sz="2000" dirty="0" smtClean="0">
                <a:solidFill>
                  <a:srgbClr val="FF0000"/>
                </a:solidFill>
              </a:rPr>
              <a:t>, mon père y voulait plus de </a:t>
            </a:r>
            <a:r>
              <a:rPr lang="fr-CA" sz="2000" dirty="0" err="1" smtClean="0">
                <a:solidFill>
                  <a:srgbClr val="FF0000"/>
                </a:solidFill>
              </a:rPr>
              <a:t>moé</a:t>
            </a:r>
            <a:r>
              <a:rPr lang="fr-CA" sz="2000" dirty="0" smtClean="0">
                <a:solidFill>
                  <a:srgbClr val="FF0000"/>
                </a:solidFill>
              </a:rPr>
              <a:t>.  Y m’</a:t>
            </a:r>
            <a:r>
              <a:rPr lang="fr-CA" sz="2000" dirty="0" err="1" smtClean="0">
                <a:solidFill>
                  <a:srgbClr val="FF0000"/>
                </a:solidFill>
              </a:rPr>
              <a:t>envoyent</a:t>
            </a:r>
            <a:r>
              <a:rPr lang="fr-CA" sz="2000" dirty="0" smtClean="0">
                <a:solidFill>
                  <a:srgbClr val="FF0000"/>
                </a:solidFill>
              </a:rPr>
              <a:t> en famille d’accueil…  Là ma mère avait déjà un enfant.  Elle avait </a:t>
            </a:r>
            <a:r>
              <a:rPr lang="fr-CA" sz="2000" dirty="0" err="1" smtClean="0">
                <a:solidFill>
                  <a:srgbClr val="FF0000"/>
                </a:solidFill>
              </a:rPr>
              <a:t>moé</a:t>
            </a:r>
            <a:r>
              <a:rPr lang="fr-CA" sz="2000" dirty="0" smtClean="0">
                <a:solidFill>
                  <a:srgbClr val="FF0000"/>
                </a:solidFill>
              </a:rPr>
              <a:t>, pis là était enceinte </a:t>
            </a:r>
            <a:r>
              <a:rPr lang="fr-CA" sz="2000" dirty="0" err="1" smtClean="0">
                <a:solidFill>
                  <a:srgbClr val="FF0000"/>
                </a:solidFill>
              </a:rPr>
              <a:t>faque</a:t>
            </a:r>
            <a:r>
              <a:rPr lang="fr-CA" sz="2000" dirty="0" smtClean="0">
                <a:solidFill>
                  <a:srgbClr val="FF0000"/>
                </a:solidFill>
              </a:rPr>
              <a:t> a s’est dit qu’elle en avait un de trop. (Alexandre)</a:t>
            </a:r>
            <a:endParaRPr lang="fr-FR" sz="2000" dirty="0" smtClean="0">
              <a:solidFill>
                <a:srgbClr val="FF0000"/>
              </a:solidFill>
            </a:endParaRPr>
          </a:p>
          <a:p>
            <a:pPr>
              <a:buNone/>
            </a:pPr>
            <a:endParaRPr lang="fr-FR" dirty="0"/>
          </a:p>
        </p:txBody>
      </p:sp>
      <p:sp>
        <p:nvSpPr>
          <p:cNvPr id="4" name="Espace réservé du numéro de diapositive 3"/>
          <p:cNvSpPr>
            <a:spLocks noGrp="1"/>
          </p:cNvSpPr>
          <p:nvPr>
            <p:ph type="sldNum" sz="quarter" idx="10"/>
          </p:nvPr>
        </p:nvSpPr>
        <p:spPr/>
        <p:txBody>
          <a:bodyPr/>
          <a:lstStyle/>
          <a:p>
            <a:pPr>
              <a:defRPr/>
            </a:pPr>
            <a:fld id="{CEA8D5A9-48D7-45DE-9D53-E71C60B7BD00}" type="slidenum">
              <a:rPr lang="fr-CA" smtClean="0"/>
              <a:pPr>
                <a:defRPr/>
              </a:pPr>
              <a:t>22</a:t>
            </a:fld>
            <a:endParaRPr lang="fr-CA" dirty="0"/>
          </a:p>
        </p:txBody>
      </p:sp>
      <p:pic>
        <p:nvPicPr>
          <p:cNvPr id="5" name="Image 4" descr="Logo-RDJ.JPG"/>
          <p:cNvPicPr>
            <a:picLocks noChangeAspect="1"/>
          </p:cNvPicPr>
          <p:nvPr/>
        </p:nvPicPr>
        <p:blipFill>
          <a:blip r:embed="rId2" cstate="print"/>
          <a:stretch>
            <a:fillRect/>
          </a:stretch>
        </p:blipFill>
        <p:spPr>
          <a:xfrm>
            <a:off x="193184" y="4800600"/>
            <a:ext cx="914400" cy="922986"/>
          </a:xfrm>
          <a:prstGeom prst="rect">
            <a:avLst/>
          </a:prstGeom>
        </p:spPr>
      </p:pic>
    </p:spTree>
  </p:cSld>
  <p:clrMapOvr>
    <a:masterClrMapping/>
  </p:clrMapOvr>
  <p:transition spd="med">
    <p:fade thruBlk="1"/>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sz="3000" u="sng" dirty="0" smtClean="0"/>
              <a:t>4) </a:t>
            </a:r>
            <a:r>
              <a:rPr lang="en-CA" sz="3000" u="sng" dirty="0" err="1" smtClean="0"/>
              <a:t>Enjeu</a:t>
            </a:r>
            <a:r>
              <a:rPr lang="en-CA" sz="3000" u="sng" dirty="0" smtClean="0"/>
              <a:t> </a:t>
            </a:r>
            <a:r>
              <a:rPr lang="en-CA" sz="3000" u="sng" dirty="0" err="1" smtClean="0"/>
              <a:t>d’hébergement</a:t>
            </a:r>
            <a:r>
              <a:rPr lang="en-CA" sz="3000" u="sng" dirty="0" smtClean="0"/>
              <a:t> : </a:t>
            </a:r>
            <a:r>
              <a:rPr lang="en-CA" sz="3000" u="sng" dirty="0" err="1" smtClean="0"/>
              <a:t>quelques</a:t>
            </a:r>
            <a:r>
              <a:rPr lang="en-CA" sz="3000" u="sng" dirty="0" smtClean="0"/>
              <a:t> </a:t>
            </a:r>
            <a:r>
              <a:rPr lang="en-CA" sz="3000" u="sng" dirty="0" err="1" smtClean="0"/>
              <a:t>modèles</a:t>
            </a:r>
            <a:r>
              <a:rPr lang="en-CA" sz="3000" u="sng" dirty="0" smtClean="0"/>
              <a:t> </a:t>
            </a:r>
            <a:r>
              <a:rPr lang="en-CA" sz="3000" u="sng" dirty="0" err="1" smtClean="0"/>
              <a:t>montréalais</a:t>
            </a:r>
            <a:endParaRPr lang="fr-FR" sz="3000" u="sng" dirty="0"/>
          </a:p>
        </p:txBody>
      </p:sp>
      <p:sp>
        <p:nvSpPr>
          <p:cNvPr id="3" name="Espace réservé du contenu 2"/>
          <p:cNvSpPr>
            <a:spLocks noGrp="1"/>
          </p:cNvSpPr>
          <p:nvPr>
            <p:ph idx="1"/>
          </p:nvPr>
        </p:nvSpPr>
        <p:spPr>
          <a:xfrm>
            <a:off x="2133600" y="2514600"/>
            <a:ext cx="6324600" cy="3657600"/>
          </a:xfrm>
        </p:spPr>
        <p:txBody>
          <a:bodyPr/>
          <a:lstStyle/>
          <a:p>
            <a:r>
              <a:rPr lang="fr-CA" sz="2400" dirty="0" smtClean="0">
                <a:solidFill>
                  <a:schemeClr val="accent1">
                    <a:lumMod val="60000"/>
                    <a:lumOff val="40000"/>
                  </a:schemeClr>
                </a:solidFill>
              </a:rPr>
              <a:t>Auberges du Cœur </a:t>
            </a:r>
            <a:endParaRPr lang="fr-FR" sz="2400" dirty="0" smtClean="0">
              <a:solidFill>
                <a:schemeClr val="accent1">
                  <a:lumMod val="60000"/>
                  <a:lumOff val="40000"/>
                </a:schemeClr>
              </a:solidFill>
            </a:endParaRPr>
          </a:p>
          <a:p>
            <a:r>
              <a:rPr lang="fr-CA" sz="2400" dirty="0" smtClean="0">
                <a:solidFill>
                  <a:schemeClr val="accent1">
                    <a:lumMod val="60000"/>
                    <a:lumOff val="40000"/>
                  </a:schemeClr>
                </a:solidFill>
              </a:rPr>
              <a:t>Refuge des Jeunes de Montréal</a:t>
            </a:r>
            <a:endParaRPr lang="fr-FR" sz="2400" dirty="0" smtClean="0">
              <a:solidFill>
                <a:schemeClr val="accent1">
                  <a:lumMod val="60000"/>
                  <a:lumOff val="40000"/>
                </a:schemeClr>
              </a:solidFill>
            </a:endParaRPr>
          </a:p>
          <a:p>
            <a:r>
              <a:rPr lang="fr-CA" sz="2400" dirty="0" smtClean="0">
                <a:solidFill>
                  <a:schemeClr val="accent1">
                    <a:lumMod val="60000"/>
                    <a:lumOff val="40000"/>
                  </a:schemeClr>
                </a:solidFill>
              </a:rPr>
              <a:t>Dans la rue</a:t>
            </a:r>
            <a:endParaRPr lang="fr-FR" sz="2400" dirty="0" smtClean="0">
              <a:solidFill>
                <a:schemeClr val="accent1">
                  <a:lumMod val="60000"/>
                  <a:lumOff val="40000"/>
                </a:schemeClr>
              </a:solidFill>
            </a:endParaRPr>
          </a:p>
          <a:p>
            <a:r>
              <a:rPr lang="fr-CA" sz="2400" dirty="0" smtClean="0">
                <a:solidFill>
                  <a:schemeClr val="accent1">
                    <a:lumMod val="60000"/>
                    <a:lumOff val="40000"/>
                  </a:schemeClr>
                </a:solidFill>
              </a:rPr>
              <a:t>En Marge 12-17</a:t>
            </a:r>
            <a:endParaRPr lang="fr-FR" sz="2400" dirty="0" smtClean="0">
              <a:solidFill>
                <a:schemeClr val="accent1">
                  <a:lumMod val="60000"/>
                  <a:lumOff val="40000"/>
                </a:schemeClr>
              </a:solidFill>
            </a:endParaRPr>
          </a:p>
          <a:p>
            <a:r>
              <a:rPr lang="fr-CA" sz="2400" dirty="0" smtClean="0">
                <a:solidFill>
                  <a:schemeClr val="accent1">
                    <a:lumMod val="60000"/>
                    <a:lumOff val="40000"/>
                  </a:schemeClr>
                </a:solidFill>
              </a:rPr>
              <a:t>Passages</a:t>
            </a:r>
            <a:endParaRPr lang="fr-FR" sz="2400" dirty="0" smtClean="0">
              <a:solidFill>
                <a:schemeClr val="accent1">
                  <a:lumMod val="60000"/>
                  <a:lumOff val="40000"/>
                </a:schemeClr>
              </a:solidFill>
            </a:endParaRPr>
          </a:p>
          <a:p>
            <a:pPr>
              <a:buNone/>
            </a:pPr>
            <a:endParaRPr lang="fr-FR" dirty="0"/>
          </a:p>
        </p:txBody>
      </p:sp>
      <p:sp>
        <p:nvSpPr>
          <p:cNvPr id="4" name="Espace réservé du numéro de diapositive 3"/>
          <p:cNvSpPr>
            <a:spLocks noGrp="1"/>
          </p:cNvSpPr>
          <p:nvPr>
            <p:ph type="sldNum" sz="quarter" idx="10"/>
          </p:nvPr>
        </p:nvSpPr>
        <p:spPr/>
        <p:txBody>
          <a:bodyPr/>
          <a:lstStyle/>
          <a:p>
            <a:pPr>
              <a:defRPr/>
            </a:pPr>
            <a:fld id="{CEA8D5A9-48D7-45DE-9D53-E71C60B7BD00}" type="slidenum">
              <a:rPr lang="fr-CA" smtClean="0"/>
              <a:pPr>
                <a:defRPr/>
              </a:pPr>
              <a:t>23</a:t>
            </a:fld>
            <a:endParaRPr lang="fr-CA" dirty="0"/>
          </a:p>
        </p:txBody>
      </p:sp>
      <p:pic>
        <p:nvPicPr>
          <p:cNvPr id="5" name="Image 4" descr="Logo-RDJ.JPG"/>
          <p:cNvPicPr>
            <a:picLocks noChangeAspect="1"/>
          </p:cNvPicPr>
          <p:nvPr/>
        </p:nvPicPr>
        <p:blipFill>
          <a:blip r:embed="rId2" cstate="print"/>
          <a:stretch>
            <a:fillRect/>
          </a:stretch>
        </p:blipFill>
        <p:spPr>
          <a:xfrm>
            <a:off x="193184" y="4800600"/>
            <a:ext cx="914400" cy="922986"/>
          </a:xfrm>
          <a:prstGeom prst="rect">
            <a:avLst/>
          </a:prstGeom>
        </p:spPr>
      </p:pic>
    </p:spTree>
  </p:cSld>
  <p:clrMapOvr>
    <a:masterClrMapping/>
  </p:clrMapOvr>
  <p:transition spd="med">
    <p:fade thruBlk="1"/>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33600" y="1371600"/>
            <a:ext cx="6781800" cy="685800"/>
          </a:xfrm>
        </p:spPr>
        <p:txBody>
          <a:bodyPr/>
          <a:lstStyle/>
          <a:p>
            <a:r>
              <a:rPr lang="en-CA" sz="3000" u="sng" dirty="0" smtClean="0"/>
              <a:t>5) </a:t>
            </a:r>
            <a:r>
              <a:rPr lang="en-CA" sz="3000" u="sng" dirty="0" err="1" smtClean="0"/>
              <a:t>Enjeu</a:t>
            </a:r>
            <a:r>
              <a:rPr lang="en-CA" sz="3000" u="sng" dirty="0" smtClean="0"/>
              <a:t> de </a:t>
            </a:r>
            <a:r>
              <a:rPr lang="en-CA" sz="3000" u="sng" dirty="0" err="1" smtClean="0"/>
              <a:t>logement</a:t>
            </a:r>
            <a:r>
              <a:rPr lang="en-CA" sz="3000" u="sng" dirty="0" smtClean="0"/>
              <a:t> et de </a:t>
            </a:r>
            <a:r>
              <a:rPr lang="en-CA" sz="3000" u="sng" dirty="0" err="1" smtClean="0"/>
              <a:t>développement</a:t>
            </a:r>
            <a:r>
              <a:rPr lang="en-CA" sz="3000" u="sng" dirty="0" smtClean="0"/>
              <a:t> : des </a:t>
            </a:r>
            <a:r>
              <a:rPr lang="en-CA" sz="3000" u="sng" dirty="0" err="1" smtClean="0"/>
              <a:t>expériences</a:t>
            </a:r>
            <a:r>
              <a:rPr lang="en-CA" sz="3000" u="sng" dirty="0" smtClean="0"/>
              <a:t> </a:t>
            </a:r>
            <a:r>
              <a:rPr lang="en-CA" sz="3000" u="sng" dirty="0" err="1" smtClean="0"/>
              <a:t>novatrices</a:t>
            </a:r>
            <a:endParaRPr lang="fr-FR" sz="3000" u="sng" dirty="0"/>
          </a:p>
        </p:txBody>
      </p:sp>
      <p:sp>
        <p:nvSpPr>
          <p:cNvPr id="3" name="Espace réservé du contenu 2"/>
          <p:cNvSpPr>
            <a:spLocks noGrp="1"/>
          </p:cNvSpPr>
          <p:nvPr>
            <p:ph idx="1"/>
          </p:nvPr>
        </p:nvSpPr>
        <p:spPr>
          <a:xfrm>
            <a:off x="2133600" y="2362200"/>
            <a:ext cx="6324600" cy="3657600"/>
          </a:xfrm>
        </p:spPr>
        <p:txBody>
          <a:bodyPr/>
          <a:lstStyle/>
          <a:p>
            <a:pPr marL="0" lvl="0" algn="ctr">
              <a:buNone/>
            </a:pPr>
            <a:r>
              <a:rPr lang="fr-CA" sz="2000" dirty="0" smtClean="0">
                <a:solidFill>
                  <a:schemeClr val="accent1">
                    <a:lumMod val="60000"/>
                    <a:lumOff val="40000"/>
                  </a:schemeClr>
                </a:solidFill>
              </a:rPr>
              <a:t>Logement social avec soutien communautaire : projet du Refuge des Jeunes</a:t>
            </a:r>
            <a:endParaRPr lang="fr-FR" sz="2000" dirty="0" smtClean="0">
              <a:solidFill>
                <a:schemeClr val="accent1">
                  <a:lumMod val="60000"/>
                  <a:lumOff val="40000"/>
                </a:schemeClr>
              </a:solidFill>
            </a:endParaRPr>
          </a:p>
          <a:p>
            <a:pPr>
              <a:buNone/>
            </a:pPr>
            <a:r>
              <a:rPr lang="fr-CA" sz="2000" dirty="0" smtClean="0">
                <a:solidFill>
                  <a:schemeClr val="bg1"/>
                </a:solidFill>
              </a:rPr>
              <a:t>Objectifs</a:t>
            </a:r>
            <a:endParaRPr lang="fr-FR" sz="2000" dirty="0" smtClean="0">
              <a:solidFill>
                <a:schemeClr val="bg1"/>
              </a:solidFill>
            </a:endParaRPr>
          </a:p>
          <a:p>
            <a:pPr>
              <a:buNone/>
            </a:pPr>
            <a:r>
              <a:rPr lang="fr-CA" dirty="0" smtClean="0">
                <a:solidFill>
                  <a:schemeClr val="bg1"/>
                </a:solidFill>
              </a:rPr>
              <a:t>1) Accroître la </a:t>
            </a:r>
            <a:r>
              <a:rPr lang="fr-CA" u="sng" dirty="0" smtClean="0">
                <a:solidFill>
                  <a:schemeClr val="bg1"/>
                </a:solidFill>
              </a:rPr>
              <a:t>stabilité résidentielle</a:t>
            </a:r>
            <a:r>
              <a:rPr lang="fr-CA" dirty="0" smtClean="0">
                <a:solidFill>
                  <a:schemeClr val="bg1"/>
                </a:solidFill>
              </a:rPr>
              <a:t> de jeunes hommes de 18 à 24 ans qui n’arrivent pas à se maintenir en logement et se retrouvent fréquemment à la rue.</a:t>
            </a:r>
            <a:endParaRPr lang="fr-FR" dirty="0" smtClean="0">
              <a:solidFill>
                <a:schemeClr val="bg1"/>
              </a:solidFill>
            </a:endParaRPr>
          </a:p>
          <a:p>
            <a:pPr>
              <a:buNone/>
            </a:pPr>
            <a:r>
              <a:rPr lang="fr-CA" dirty="0" smtClean="0">
                <a:solidFill>
                  <a:schemeClr val="bg1"/>
                </a:solidFill>
              </a:rPr>
              <a:t>2) Réduire les effets de la </a:t>
            </a:r>
            <a:r>
              <a:rPr lang="fr-CA" u="sng" dirty="0" smtClean="0">
                <a:solidFill>
                  <a:schemeClr val="bg1"/>
                </a:solidFill>
              </a:rPr>
              <a:t>pauvreté</a:t>
            </a:r>
            <a:r>
              <a:rPr lang="fr-CA" dirty="0" smtClean="0">
                <a:solidFill>
                  <a:schemeClr val="bg1"/>
                </a:solidFill>
              </a:rPr>
              <a:t> ainsi que ses conséquences sur la détérioration des </a:t>
            </a:r>
            <a:r>
              <a:rPr lang="fr-CA" u="sng" dirty="0" smtClean="0">
                <a:solidFill>
                  <a:schemeClr val="bg1"/>
                </a:solidFill>
              </a:rPr>
              <a:t>conditions de vie</a:t>
            </a:r>
            <a:r>
              <a:rPr lang="fr-CA" dirty="0" smtClean="0">
                <a:solidFill>
                  <a:schemeClr val="bg1"/>
                </a:solidFill>
              </a:rPr>
              <a:t>.</a:t>
            </a:r>
            <a:endParaRPr lang="fr-FR" dirty="0" smtClean="0">
              <a:solidFill>
                <a:schemeClr val="bg1"/>
              </a:solidFill>
            </a:endParaRPr>
          </a:p>
          <a:p>
            <a:pPr>
              <a:buNone/>
            </a:pPr>
            <a:r>
              <a:rPr lang="fr-CA" dirty="0" smtClean="0">
                <a:solidFill>
                  <a:schemeClr val="bg1"/>
                </a:solidFill>
              </a:rPr>
              <a:t>3) Briser l’</a:t>
            </a:r>
            <a:r>
              <a:rPr lang="fr-CA" u="sng" dirty="0" smtClean="0">
                <a:solidFill>
                  <a:schemeClr val="bg1"/>
                </a:solidFill>
              </a:rPr>
              <a:t>isolement</a:t>
            </a:r>
            <a:r>
              <a:rPr lang="fr-CA" dirty="0" smtClean="0">
                <a:solidFill>
                  <a:schemeClr val="bg1"/>
                </a:solidFill>
              </a:rPr>
              <a:t> en soutenant leurs tentatives pour se développer un réseau social et d’entraide.</a:t>
            </a:r>
            <a:endParaRPr lang="fr-FR" dirty="0" smtClean="0">
              <a:solidFill>
                <a:schemeClr val="bg1"/>
              </a:solidFill>
            </a:endParaRPr>
          </a:p>
          <a:p>
            <a:pPr>
              <a:buNone/>
            </a:pPr>
            <a:r>
              <a:rPr lang="fr-CA" dirty="0" smtClean="0">
                <a:solidFill>
                  <a:schemeClr val="bg1"/>
                </a:solidFill>
              </a:rPr>
              <a:t>4) Accroître leur </a:t>
            </a:r>
            <a:r>
              <a:rPr lang="fr-CA" u="sng" dirty="0" smtClean="0">
                <a:solidFill>
                  <a:schemeClr val="bg1"/>
                </a:solidFill>
              </a:rPr>
              <a:t>autonomie</a:t>
            </a:r>
            <a:r>
              <a:rPr lang="fr-CA" dirty="0" smtClean="0">
                <a:solidFill>
                  <a:schemeClr val="bg1"/>
                </a:solidFill>
              </a:rPr>
              <a:t> en logement par l’acquisition d’habiletés et de connaissances de base.</a:t>
            </a:r>
            <a:endParaRPr lang="fr-FR" dirty="0" smtClean="0">
              <a:solidFill>
                <a:schemeClr val="bg1"/>
              </a:solidFill>
            </a:endParaRPr>
          </a:p>
          <a:p>
            <a:pPr>
              <a:buNone/>
            </a:pPr>
            <a:endParaRPr lang="fr-FR" sz="1600" dirty="0"/>
          </a:p>
        </p:txBody>
      </p:sp>
      <p:sp>
        <p:nvSpPr>
          <p:cNvPr id="4" name="Espace réservé du numéro de diapositive 3"/>
          <p:cNvSpPr>
            <a:spLocks noGrp="1"/>
          </p:cNvSpPr>
          <p:nvPr>
            <p:ph type="sldNum" sz="quarter" idx="10"/>
          </p:nvPr>
        </p:nvSpPr>
        <p:spPr/>
        <p:txBody>
          <a:bodyPr/>
          <a:lstStyle/>
          <a:p>
            <a:pPr>
              <a:defRPr/>
            </a:pPr>
            <a:fld id="{CEA8D5A9-48D7-45DE-9D53-E71C60B7BD00}" type="slidenum">
              <a:rPr lang="fr-CA" smtClean="0"/>
              <a:pPr>
                <a:defRPr/>
              </a:pPr>
              <a:t>24</a:t>
            </a:fld>
            <a:endParaRPr lang="fr-CA" dirty="0"/>
          </a:p>
        </p:txBody>
      </p:sp>
      <p:pic>
        <p:nvPicPr>
          <p:cNvPr id="5" name="Image 4" descr="Logo-RDJ.JPG"/>
          <p:cNvPicPr>
            <a:picLocks noChangeAspect="1"/>
          </p:cNvPicPr>
          <p:nvPr/>
        </p:nvPicPr>
        <p:blipFill>
          <a:blip r:embed="rId2" cstate="print"/>
          <a:stretch>
            <a:fillRect/>
          </a:stretch>
        </p:blipFill>
        <p:spPr>
          <a:xfrm>
            <a:off x="193184" y="4800600"/>
            <a:ext cx="914400" cy="922986"/>
          </a:xfrm>
          <a:prstGeom prst="rect">
            <a:avLst/>
          </a:prstGeom>
        </p:spPr>
      </p:pic>
    </p:spTree>
  </p:cSld>
  <p:clrMapOvr>
    <a:masterClrMapping/>
  </p:clrMapOvr>
  <p:transition spd="med">
    <p:fade thruBlk="1"/>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33600" y="1371600"/>
            <a:ext cx="6781800" cy="685800"/>
          </a:xfrm>
        </p:spPr>
        <p:txBody>
          <a:bodyPr/>
          <a:lstStyle/>
          <a:p>
            <a:r>
              <a:rPr lang="en-CA" sz="3000" u="sng" dirty="0" smtClean="0"/>
              <a:t>5) </a:t>
            </a:r>
            <a:r>
              <a:rPr lang="en-CA" sz="3000" u="sng" dirty="0" err="1" smtClean="0"/>
              <a:t>Enjeu</a:t>
            </a:r>
            <a:r>
              <a:rPr lang="en-CA" sz="3000" u="sng" dirty="0" smtClean="0"/>
              <a:t> de </a:t>
            </a:r>
            <a:r>
              <a:rPr lang="en-CA" sz="3000" u="sng" dirty="0" err="1" smtClean="0"/>
              <a:t>logement</a:t>
            </a:r>
            <a:r>
              <a:rPr lang="en-CA" sz="3000" u="sng" dirty="0" smtClean="0"/>
              <a:t> et de </a:t>
            </a:r>
            <a:r>
              <a:rPr lang="en-CA" sz="3000" u="sng" dirty="0" err="1" smtClean="0"/>
              <a:t>développement</a:t>
            </a:r>
            <a:r>
              <a:rPr lang="en-CA" sz="3000" u="sng" dirty="0" smtClean="0"/>
              <a:t> : des </a:t>
            </a:r>
            <a:r>
              <a:rPr lang="en-CA" sz="3000" u="sng" dirty="0" err="1" smtClean="0"/>
              <a:t>expériences</a:t>
            </a:r>
            <a:r>
              <a:rPr lang="en-CA" sz="3000" u="sng" dirty="0" smtClean="0"/>
              <a:t> </a:t>
            </a:r>
            <a:r>
              <a:rPr lang="en-CA" sz="3000" u="sng" dirty="0" err="1" smtClean="0"/>
              <a:t>novatrices</a:t>
            </a:r>
            <a:endParaRPr lang="fr-FR" sz="3000" u="sng" dirty="0"/>
          </a:p>
        </p:txBody>
      </p:sp>
      <p:sp>
        <p:nvSpPr>
          <p:cNvPr id="3" name="Espace réservé du contenu 2"/>
          <p:cNvSpPr>
            <a:spLocks noGrp="1"/>
          </p:cNvSpPr>
          <p:nvPr>
            <p:ph idx="1"/>
          </p:nvPr>
        </p:nvSpPr>
        <p:spPr>
          <a:xfrm>
            <a:off x="2133600" y="2362200"/>
            <a:ext cx="6324600" cy="3657600"/>
          </a:xfrm>
        </p:spPr>
        <p:txBody>
          <a:bodyPr/>
          <a:lstStyle/>
          <a:p>
            <a:pPr lvl="0" algn="ctr">
              <a:buNone/>
            </a:pPr>
            <a:r>
              <a:rPr lang="fr-CA" sz="2800" dirty="0" smtClean="0">
                <a:solidFill>
                  <a:schemeClr val="accent1">
                    <a:lumMod val="60000"/>
                    <a:lumOff val="40000"/>
                  </a:schemeClr>
                </a:solidFill>
              </a:rPr>
              <a:t>Témoignages de jeunes </a:t>
            </a:r>
          </a:p>
          <a:p>
            <a:pPr marL="0" algn="ctr">
              <a:buNone/>
            </a:pPr>
            <a:r>
              <a:rPr lang="fr-CA" sz="2400" dirty="0" smtClean="0">
                <a:solidFill>
                  <a:srgbClr val="FF3300"/>
                </a:solidFill>
              </a:rPr>
              <a:t>« Là, j’ai mon appartement, </a:t>
            </a:r>
            <a:r>
              <a:rPr lang="fr-CA" sz="2400" dirty="0" err="1" smtClean="0">
                <a:solidFill>
                  <a:srgbClr val="FF3300"/>
                </a:solidFill>
              </a:rPr>
              <a:t>faque</a:t>
            </a:r>
            <a:r>
              <a:rPr lang="fr-CA" sz="2400" dirty="0" smtClean="0">
                <a:solidFill>
                  <a:srgbClr val="FF3300"/>
                </a:solidFill>
              </a:rPr>
              <a:t> il faut que je me trouve une vie »</a:t>
            </a:r>
            <a:r>
              <a:rPr lang="fr-FR" sz="2400" dirty="0" smtClean="0">
                <a:solidFill>
                  <a:srgbClr val="FF3300"/>
                </a:solidFill>
              </a:rPr>
              <a:t>. </a:t>
            </a:r>
            <a:r>
              <a:rPr lang="fr-CA" sz="2400" dirty="0" smtClean="0">
                <a:solidFill>
                  <a:srgbClr val="FF3300"/>
                </a:solidFill>
              </a:rPr>
              <a:t>(Jeune rencontré dans la rue)</a:t>
            </a:r>
            <a:endParaRPr lang="fr-FR" sz="2400" dirty="0" smtClean="0">
              <a:solidFill>
                <a:srgbClr val="FF3300"/>
              </a:solidFill>
            </a:endParaRPr>
          </a:p>
          <a:p>
            <a:pPr marL="0" algn="ctr">
              <a:buNone/>
            </a:pPr>
            <a:r>
              <a:rPr lang="fr-CA" sz="2400" dirty="0" smtClean="0">
                <a:solidFill>
                  <a:srgbClr val="FF3300"/>
                </a:solidFill>
              </a:rPr>
              <a:t>« Même la pluie n’a plus la même signification pour moi.  Avant, elle signifiait quand j’étais dans la rue de me trouver un abri.  Quand il mouille et que je suis chez moi, la pluie n’est plus pareil »</a:t>
            </a:r>
            <a:r>
              <a:rPr lang="fr-FR" sz="2400" dirty="0" smtClean="0">
                <a:solidFill>
                  <a:srgbClr val="FF3300"/>
                </a:solidFill>
              </a:rPr>
              <a:t>. </a:t>
            </a:r>
            <a:r>
              <a:rPr lang="fr-CA" sz="2400" dirty="0" smtClean="0">
                <a:solidFill>
                  <a:srgbClr val="FF3300"/>
                </a:solidFill>
              </a:rPr>
              <a:t>(Jeune rencontré dans la rue)</a:t>
            </a:r>
            <a:endParaRPr lang="fr-FR" sz="2400" dirty="0" smtClean="0">
              <a:solidFill>
                <a:srgbClr val="FF3300"/>
              </a:solidFill>
            </a:endParaRPr>
          </a:p>
          <a:p>
            <a:pPr>
              <a:buNone/>
            </a:pPr>
            <a:endParaRPr lang="fr-FR" sz="1600" dirty="0"/>
          </a:p>
        </p:txBody>
      </p:sp>
      <p:sp>
        <p:nvSpPr>
          <p:cNvPr id="4" name="Espace réservé du numéro de diapositive 3"/>
          <p:cNvSpPr>
            <a:spLocks noGrp="1"/>
          </p:cNvSpPr>
          <p:nvPr>
            <p:ph type="sldNum" sz="quarter" idx="10"/>
          </p:nvPr>
        </p:nvSpPr>
        <p:spPr/>
        <p:txBody>
          <a:bodyPr/>
          <a:lstStyle/>
          <a:p>
            <a:pPr>
              <a:defRPr/>
            </a:pPr>
            <a:fld id="{CEA8D5A9-48D7-45DE-9D53-E71C60B7BD00}" type="slidenum">
              <a:rPr lang="fr-CA" smtClean="0"/>
              <a:pPr>
                <a:defRPr/>
              </a:pPr>
              <a:t>25</a:t>
            </a:fld>
            <a:endParaRPr lang="fr-CA" dirty="0"/>
          </a:p>
        </p:txBody>
      </p:sp>
      <p:pic>
        <p:nvPicPr>
          <p:cNvPr id="5" name="Image 4" descr="Logo-RDJ.JPG"/>
          <p:cNvPicPr>
            <a:picLocks noChangeAspect="1"/>
          </p:cNvPicPr>
          <p:nvPr/>
        </p:nvPicPr>
        <p:blipFill>
          <a:blip r:embed="rId2" cstate="print"/>
          <a:stretch>
            <a:fillRect/>
          </a:stretch>
        </p:blipFill>
        <p:spPr>
          <a:xfrm>
            <a:off x="193184" y="4800600"/>
            <a:ext cx="914400" cy="922986"/>
          </a:xfrm>
          <a:prstGeom prst="rect">
            <a:avLst/>
          </a:prstGeom>
        </p:spPr>
      </p:pic>
    </p:spTree>
  </p:cSld>
  <p:clrMapOvr>
    <a:masterClrMapping/>
  </p:clrMapOvr>
  <p:transition spd="med">
    <p:fade thruBlk="1"/>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33600" y="1371600"/>
            <a:ext cx="7010400" cy="685800"/>
          </a:xfrm>
        </p:spPr>
        <p:txBody>
          <a:bodyPr/>
          <a:lstStyle/>
          <a:p>
            <a:pPr algn="just"/>
            <a:r>
              <a:rPr lang="en-CA" sz="3000" dirty="0" smtClean="0"/>
              <a:t>6) </a:t>
            </a:r>
            <a:r>
              <a:rPr lang="en-CA" sz="3000" dirty="0" err="1" smtClean="0"/>
              <a:t>Enjeu</a:t>
            </a:r>
            <a:r>
              <a:rPr lang="en-CA" sz="3000" dirty="0" smtClean="0"/>
              <a:t> de participation </a:t>
            </a:r>
            <a:r>
              <a:rPr lang="en-CA" sz="3000" dirty="0" err="1" smtClean="0"/>
              <a:t>communautaire</a:t>
            </a:r>
            <a:r>
              <a:rPr lang="en-CA" sz="3000" dirty="0" smtClean="0"/>
              <a:t> et </a:t>
            </a:r>
            <a:r>
              <a:rPr lang="en-CA" sz="3000" dirty="0" err="1" smtClean="0"/>
              <a:t>sociale</a:t>
            </a:r>
            <a:r>
              <a:rPr lang="en-CA" sz="3000" dirty="0" smtClean="0"/>
              <a:t> : des </a:t>
            </a:r>
            <a:r>
              <a:rPr lang="en-CA" sz="3000" dirty="0" err="1" smtClean="0"/>
              <a:t>exemples</a:t>
            </a:r>
            <a:r>
              <a:rPr lang="en-CA" sz="3000" dirty="0" smtClean="0"/>
              <a:t> de </a:t>
            </a:r>
            <a:r>
              <a:rPr lang="en-CA" sz="3000" dirty="0" err="1" smtClean="0"/>
              <a:t>pratiques</a:t>
            </a:r>
            <a:r>
              <a:rPr lang="en-CA" sz="3000" dirty="0" smtClean="0"/>
              <a:t> et de </a:t>
            </a:r>
            <a:r>
              <a:rPr lang="en-CA" sz="3000" dirty="0" err="1" smtClean="0"/>
              <a:t>projets</a:t>
            </a:r>
            <a:endParaRPr lang="fr-FR" sz="3000" dirty="0"/>
          </a:p>
        </p:txBody>
      </p:sp>
      <p:sp>
        <p:nvSpPr>
          <p:cNvPr id="3" name="Espace réservé du contenu 2"/>
          <p:cNvSpPr>
            <a:spLocks noGrp="1"/>
          </p:cNvSpPr>
          <p:nvPr>
            <p:ph idx="1"/>
          </p:nvPr>
        </p:nvSpPr>
        <p:spPr>
          <a:xfrm>
            <a:off x="2133600" y="2743200"/>
            <a:ext cx="6324600" cy="4114800"/>
          </a:xfrm>
        </p:spPr>
        <p:txBody>
          <a:bodyPr/>
          <a:lstStyle/>
          <a:p>
            <a:pPr marL="0" algn="just">
              <a:spcBef>
                <a:spcPts val="0"/>
              </a:spcBef>
              <a:spcAft>
                <a:spcPts val="0"/>
              </a:spcAft>
              <a:buNone/>
            </a:pPr>
            <a:r>
              <a:rPr lang="fr-CA" sz="2000" dirty="0" smtClean="0">
                <a:solidFill>
                  <a:schemeClr val="accent1">
                    <a:lumMod val="60000"/>
                    <a:lumOff val="40000"/>
                  </a:schemeClr>
                </a:solidFill>
              </a:rPr>
              <a:t>Pour faire face aux difficultés d’insertion de ces jeunes éloignés du marché du travail et afin de favoriser leur participation communautaire et sociale, plusieurs organismes ont développé des projets tels que :</a:t>
            </a:r>
          </a:p>
          <a:p>
            <a:pPr marL="0" algn="just">
              <a:spcBef>
                <a:spcPts val="0"/>
              </a:spcBef>
              <a:spcAft>
                <a:spcPts val="0"/>
              </a:spcAft>
              <a:buNone/>
            </a:pPr>
            <a:endParaRPr lang="fr-FR" sz="2000" dirty="0" smtClean="0"/>
          </a:p>
          <a:p>
            <a:pPr lvl="0">
              <a:spcBef>
                <a:spcPts val="0"/>
              </a:spcBef>
              <a:spcAft>
                <a:spcPts val="0"/>
              </a:spcAft>
            </a:pPr>
            <a:r>
              <a:rPr lang="fr-CA" dirty="0" smtClean="0">
                <a:solidFill>
                  <a:schemeClr val="bg1"/>
                </a:solidFill>
              </a:rPr>
              <a:t>École de la rue</a:t>
            </a:r>
            <a:endParaRPr lang="fr-FR" sz="1600" dirty="0" smtClean="0">
              <a:solidFill>
                <a:schemeClr val="bg1"/>
              </a:solidFill>
            </a:endParaRPr>
          </a:p>
          <a:p>
            <a:pPr lvl="0">
              <a:spcBef>
                <a:spcPts val="0"/>
              </a:spcBef>
              <a:spcAft>
                <a:spcPts val="0"/>
              </a:spcAft>
            </a:pPr>
            <a:r>
              <a:rPr lang="fr-CA" dirty="0" smtClean="0">
                <a:solidFill>
                  <a:schemeClr val="bg1"/>
                </a:solidFill>
              </a:rPr>
              <a:t>Des projets pré-employabilité au sein des organismes</a:t>
            </a:r>
            <a:endParaRPr lang="fr-FR" sz="1600" dirty="0" smtClean="0">
              <a:solidFill>
                <a:schemeClr val="bg1"/>
              </a:solidFill>
            </a:endParaRPr>
          </a:p>
          <a:p>
            <a:pPr lvl="1">
              <a:spcBef>
                <a:spcPts val="0"/>
              </a:spcBef>
              <a:spcAft>
                <a:spcPts val="0"/>
              </a:spcAft>
            </a:pPr>
            <a:r>
              <a:rPr lang="fr-CA" dirty="0" smtClean="0">
                <a:solidFill>
                  <a:schemeClr val="bg1"/>
                </a:solidFill>
              </a:rPr>
              <a:t>Entretien Plus</a:t>
            </a:r>
            <a:endParaRPr lang="fr-FR" sz="1600" dirty="0" smtClean="0">
              <a:solidFill>
                <a:schemeClr val="bg1"/>
              </a:solidFill>
            </a:endParaRPr>
          </a:p>
          <a:p>
            <a:pPr lvl="1">
              <a:spcBef>
                <a:spcPts val="0"/>
              </a:spcBef>
              <a:spcAft>
                <a:spcPts val="0"/>
              </a:spcAft>
            </a:pPr>
            <a:r>
              <a:rPr lang="fr-CA" dirty="0" smtClean="0">
                <a:solidFill>
                  <a:schemeClr val="bg1"/>
                </a:solidFill>
              </a:rPr>
              <a:t>Peinture de rue</a:t>
            </a:r>
            <a:endParaRPr lang="fr-FR" sz="1600" dirty="0" smtClean="0">
              <a:solidFill>
                <a:schemeClr val="bg1"/>
              </a:solidFill>
            </a:endParaRPr>
          </a:p>
          <a:p>
            <a:pPr lvl="1">
              <a:spcBef>
                <a:spcPts val="0"/>
              </a:spcBef>
              <a:spcAft>
                <a:spcPts val="0"/>
              </a:spcAft>
            </a:pPr>
            <a:r>
              <a:rPr lang="fr-CA" dirty="0" smtClean="0">
                <a:solidFill>
                  <a:schemeClr val="bg1"/>
                </a:solidFill>
              </a:rPr>
              <a:t>Les Passagères</a:t>
            </a:r>
            <a:endParaRPr lang="fr-FR" sz="1600" dirty="0" smtClean="0">
              <a:solidFill>
                <a:schemeClr val="bg1"/>
              </a:solidFill>
            </a:endParaRPr>
          </a:p>
          <a:p>
            <a:pPr lvl="1">
              <a:spcBef>
                <a:spcPts val="0"/>
              </a:spcBef>
              <a:spcAft>
                <a:spcPts val="0"/>
              </a:spcAft>
            </a:pPr>
            <a:r>
              <a:rPr lang="fr-CA" dirty="0" smtClean="0">
                <a:solidFill>
                  <a:schemeClr val="bg1"/>
                </a:solidFill>
              </a:rPr>
              <a:t>TAPAJ…</a:t>
            </a:r>
            <a:endParaRPr lang="fr-FR" sz="1600" dirty="0" smtClean="0">
              <a:solidFill>
                <a:schemeClr val="bg1"/>
              </a:solidFill>
            </a:endParaRPr>
          </a:p>
          <a:p>
            <a:pPr lvl="0">
              <a:spcBef>
                <a:spcPts val="0"/>
              </a:spcBef>
              <a:spcAft>
                <a:spcPts val="0"/>
              </a:spcAft>
            </a:pPr>
            <a:r>
              <a:rPr lang="fr-CA" dirty="0" smtClean="0">
                <a:solidFill>
                  <a:schemeClr val="bg1"/>
                </a:solidFill>
              </a:rPr>
              <a:t>Des projets d’art ou d’activités</a:t>
            </a:r>
            <a:endParaRPr lang="fr-FR" sz="1600" dirty="0" smtClean="0">
              <a:solidFill>
                <a:schemeClr val="bg1"/>
              </a:solidFill>
            </a:endParaRPr>
          </a:p>
          <a:p>
            <a:pPr lvl="1">
              <a:spcBef>
                <a:spcPts val="0"/>
              </a:spcBef>
              <a:spcAft>
                <a:spcPts val="0"/>
              </a:spcAft>
            </a:pPr>
            <a:r>
              <a:rPr lang="fr-CA" dirty="0" err="1" smtClean="0">
                <a:solidFill>
                  <a:schemeClr val="bg1"/>
                </a:solidFill>
              </a:rPr>
              <a:t>CircoVélo</a:t>
            </a:r>
            <a:endParaRPr lang="fr-FR" sz="1600" dirty="0" smtClean="0">
              <a:solidFill>
                <a:schemeClr val="bg1"/>
              </a:solidFill>
            </a:endParaRPr>
          </a:p>
          <a:p>
            <a:pPr lvl="1">
              <a:spcBef>
                <a:spcPts val="0"/>
              </a:spcBef>
              <a:spcAft>
                <a:spcPts val="0"/>
              </a:spcAft>
            </a:pPr>
            <a:r>
              <a:rPr lang="fr-CA" dirty="0" err="1" smtClean="0">
                <a:solidFill>
                  <a:schemeClr val="bg1"/>
                </a:solidFill>
              </a:rPr>
              <a:t>Vitr’Art</a:t>
            </a:r>
            <a:endParaRPr lang="fr-FR" sz="1600" dirty="0" smtClean="0">
              <a:solidFill>
                <a:schemeClr val="bg1"/>
              </a:solidFill>
            </a:endParaRPr>
          </a:p>
          <a:p>
            <a:pPr>
              <a:buNone/>
            </a:pPr>
            <a:endParaRPr lang="fr-FR" dirty="0"/>
          </a:p>
        </p:txBody>
      </p:sp>
      <p:sp>
        <p:nvSpPr>
          <p:cNvPr id="4" name="Espace réservé du numéro de diapositive 3"/>
          <p:cNvSpPr>
            <a:spLocks noGrp="1"/>
          </p:cNvSpPr>
          <p:nvPr>
            <p:ph type="sldNum" sz="quarter" idx="10"/>
          </p:nvPr>
        </p:nvSpPr>
        <p:spPr/>
        <p:txBody>
          <a:bodyPr/>
          <a:lstStyle/>
          <a:p>
            <a:pPr>
              <a:defRPr/>
            </a:pPr>
            <a:fld id="{CEA8D5A9-48D7-45DE-9D53-E71C60B7BD00}" type="slidenum">
              <a:rPr lang="fr-CA" smtClean="0"/>
              <a:pPr>
                <a:defRPr/>
              </a:pPr>
              <a:t>26</a:t>
            </a:fld>
            <a:endParaRPr lang="fr-CA" dirty="0"/>
          </a:p>
        </p:txBody>
      </p:sp>
      <p:pic>
        <p:nvPicPr>
          <p:cNvPr id="5" name="Image 4" descr="Logo-RDJ.JPG"/>
          <p:cNvPicPr>
            <a:picLocks noChangeAspect="1"/>
          </p:cNvPicPr>
          <p:nvPr/>
        </p:nvPicPr>
        <p:blipFill>
          <a:blip r:embed="rId2" cstate="print"/>
          <a:stretch>
            <a:fillRect/>
          </a:stretch>
        </p:blipFill>
        <p:spPr>
          <a:xfrm>
            <a:off x="193184" y="4800600"/>
            <a:ext cx="914400" cy="922986"/>
          </a:xfrm>
          <a:prstGeom prst="rect">
            <a:avLst/>
          </a:prstGeom>
        </p:spPr>
      </p:pic>
    </p:spTree>
  </p:cSld>
  <p:clrMapOvr>
    <a:masterClrMapping/>
  </p:clrMapOvr>
  <p:transition spd="med">
    <p:fade thruBlk="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sz="3000" u="sng" dirty="0" smtClean="0"/>
              <a:t>7) </a:t>
            </a:r>
            <a:r>
              <a:rPr lang="en-CA" sz="3000" u="sng" dirty="0" err="1" smtClean="0"/>
              <a:t>Enjeu</a:t>
            </a:r>
            <a:r>
              <a:rPr lang="en-CA" sz="3000" u="sng" dirty="0" smtClean="0"/>
              <a:t> de </a:t>
            </a:r>
            <a:r>
              <a:rPr lang="en-CA" sz="3000" u="sng" dirty="0" err="1" smtClean="0"/>
              <a:t>pauvreté</a:t>
            </a:r>
            <a:endParaRPr lang="fr-FR" sz="3000" u="sng" dirty="0"/>
          </a:p>
        </p:txBody>
      </p:sp>
      <p:sp>
        <p:nvSpPr>
          <p:cNvPr id="3" name="Espace réservé du contenu 2"/>
          <p:cNvSpPr>
            <a:spLocks noGrp="1"/>
          </p:cNvSpPr>
          <p:nvPr>
            <p:ph idx="1"/>
          </p:nvPr>
        </p:nvSpPr>
        <p:spPr>
          <a:xfrm>
            <a:off x="2133600" y="2362200"/>
            <a:ext cx="6324600" cy="3657600"/>
          </a:xfrm>
        </p:spPr>
        <p:txBody>
          <a:bodyPr/>
          <a:lstStyle/>
          <a:p>
            <a:pPr marL="0" algn="just">
              <a:buNone/>
            </a:pPr>
            <a:r>
              <a:rPr lang="fr-CA" sz="2000" dirty="0" smtClean="0">
                <a:solidFill>
                  <a:schemeClr val="accent1">
                    <a:lumMod val="60000"/>
                    <a:lumOff val="40000"/>
                  </a:schemeClr>
                </a:solidFill>
              </a:rPr>
              <a:t>L’ONU a condamné nos gouvernements pour leurs politiques sociales. En 2006, L’ONU dans son rapport sur les droits économiques  sociaux et culturels portant sur l’évolution de ces droits de 1994 à 2004, est très sévère quant au non respect d’un ensemble de ces droits : droit à un niveau de vie suffisant, à un logement, à l’éducation, l’accès à la justice…</a:t>
            </a:r>
            <a:endParaRPr lang="fr-FR" sz="2400" dirty="0" smtClean="0"/>
          </a:p>
          <a:p>
            <a:pPr>
              <a:buFont typeface="Wingdings" pitchFamily="2" charset="2"/>
              <a:buChar char="v"/>
            </a:pPr>
            <a:r>
              <a:rPr lang="fr-CA" dirty="0" smtClean="0">
                <a:solidFill>
                  <a:schemeClr val="bg1"/>
                </a:solidFill>
              </a:rPr>
              <a:t>Un jeune sur deux à son premier séjour au Refuge est sans revenu</a:t>
            </a:r>
            <a:endParaRPr lang="fr-FR" dirty="0" smtClean="0">
              <a:solidFill>
                <a:schemeClr val="bg1"/>
              </a:solidFill>
            </a:endParaRPr>
          </a:p>
          <a:p>
            <a:pPr>
              <a:buFont typeface="Wingdings" pitchFamily="2" charset="2"/>
              <a:buChar char="v"/>
            </a:pPr>
            <a:r>
              <a:rPr lang="fr-CA" dirty="0" smtClean="0">
                <a:solidFill>
                  <a:schemeClr val="bg1"/>
                </a:solidFill>
              </a:rPr>
              <a:t>Les prestations mensuelles de la sécurité du revenu sont de 588.92$. </a:t>
            </a:r>
            <a:endParaRPr lang="fr-FR" dirty="0" smtClean="0">
              <a:solidFill>
                <a:schemeClr val="bg1"/>
              </a:solidFill>
            </a:endParaRPr>
          </a:p>
          <a:p>
            <a:pPr>
              <a:buFont typeface="Wingdings" pitchFamily="2" charset="2"/>
              <a:buChar char="v"/>
            </a:pPr>
            <a:r>
              <a:rPr lang="fr-CA" dirty="0" smtClean="0">
                <a:solidFill>
                  <a:schemeClr val="bg1"/>
                </a:solidFill>
              </a:rPr>
              <a:t>Une chambre à Montréal coûte environ de 400 à 450$</a:t>
            </a:r>
            <a:endParaRPr lang="fr-FR" dirty="0" smtClean="0">
              <a:solidFill>
                <a:schemeClr val="bg1"/>
              </a:solidFill>
            </a:endParaRPr>
          </a:p>
          <a:p>
            <a:pPr>
              <a:buNone/>
            </a:pPr>
            <a:endParaRPr lang="fr-FR" dirty="0"/>
          </a:p>
        </p:txBody>
      </p:sp>
      <p:sp>
        <p:nvSpPr>
          <p:cNvPr id="4" name="Espace réservé du numéro de diapositive 3"/>
          <p:cNvSpPr>
            <a:spLocks noGrp="1"/>
          </p:cNvSpPr>
          <p:nvPr>
            <p:ph type="sldNum" sz="quarter" idx="10"/>
          </p:nvPr>
        </p:nvSpPr>
        <p:spPr/>
        <p:txBody>
          <a:bodyPr/>
          <a:lstStyle/>
          <a:p>
            <a:pPr>
              <a:defRPr/>
            </a:pPr>
            <a:fld id="{CEA8D5A9-48D7-45DE-9D53-E71C60B7BD00}" type="slidenum">
              <a:rPr lang="fr-CA" smtClean="0"/>
              <a:pPr>
                <a:defRPr/>
              </a:pPr>
              <a:t>27</a:t>
            </a:fld>
            <a:endParaRPr lang="fr-CA" dirty="0"/>
          </a:p>
        </p:txBody>
      </p:sp>
      <p:pic>
        <p:nvPicPr>
          <p:cNvPr id="5" name="Image 4" descr="Logo-RDJ.JPG"/>
          <p:cNvPicPr>
            <a:picLocks noChangeAspect="1"/>
          </p:cNvPicPr>
          <p:nvPr/>
        </p:nvPicPr>
        <p:blipFill>
          <a:blip r:embed="rId2" cstate="print"/>
          <a:stretch>
            <a:fillRect/>
          </a:stretch>
        </p:blipFill>
        <p:spPr>
          <a:xfrm>
            <a:off x="193184" y="4800600"/>
            <a:ext cx="914400" cy="922986"/>
          </a:xfrm>
          <a:prstGeom prst="rect">
            <a:avLst/>
          </a:prstGeom>
        </p:spPr>
      </p:pic>
    </p:spTree>
  </p:cSld>
  <p:clrMapOvr>
    <a:masterClrMapping/>
  </p:clrMapOvr>
  <p:transition spd="med">
    <p:fade thruBlk="1"/>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sz="3000" u="sng" dirty="0" smtClean="0"/>
              <a:t>8) </a:t>
            </a:r>
            <a:r>
              <a:rPr lang="en-CA" sz="3000" u="sng" dirty="0" err="1" smtClean="0"/>
              <a:t>Enjeu</a:t>
            </a:r>
            <a:r>
              <a:rPr lang="en-CA" sz="3000" u="sng" dirty="0" smtClean="0"/>
              <a:t> de </a:t>
            </a:r>
            <a:r>
              <a:rPr lang="en-CA" sz="3000" u="sng" dirty="0" err="1" smtClean="0"/>
              <a:t>financement</a:t>
            </a:r>
            <a:endParaRPr lang="fr-FR" sz="3000" u="sng" dirty="0"/>
          </a:p>
        </p:txBody>
      </p:sp>
      <p:sp>
        <p:nvSpPr>
          <p:cNvPr id="3" name="Espace réservé du contenu 2"/>
          <p:cNvSpPr>
            <a:spLocks noGrp="1"/>
          </p:cNvSpPr>
          <p:nvPr>
            <p:ph idx="1"/>
          </p:nvPr>
        </p:nvSpPr>
        <p:spPr>
          <a:xfrm>
            <a:off x="2133600" y="2362200"/>
            <a:ext cx="6324600" cy="3657600"/>
          </a:xfrm>
        </p:spPr>
        <p:txBody>
          <a:bodyPr/>
          <a:lstStyle/>
          <a:p>
            <a:r>
              <a:rPr lang="fr-CA" sz="2400" dirty="0" smtClean="0">
                <a:solidFill>
                  <a:schemeClr val="accent1">
                    <a:lumMod val="60000"/>
                    <a:lumOff val="40000"/>
                  </a:schemeClr>
                </a:solidFill>
              </a:rPr>
              <a:t>Pas de politique en itinérance et de cohérence dans le financement</a:t>
            </a:r>
            <a:endParaRPr lang="fr-FR" sz="2400" dirty="0" smtClean="0">
              <a:solidFill>
                <a:schemeClr val="accent1">
                  <a:lumMod val="60000"/>
                  <a:lumOff val="40000"/>
                </a:schemeClr>
              </a:solidFill>
            </a:endParaRPr>
          </a:p>
          <a:p>
            <a:r>
              <a:rPr lang="fr-CA" sz="2400" dirty="0" smtClean="0">
                <a:solidFill>
                  <a:schemeClr val="accent1">
                    <a:lumMod val="60000"/>
                    <a:lumOff val="40000"/>
                  </a:schemeClr>
                </a:solidFill>
              </a:rPr>
              <a:t>Financement par programme ou projet</a:t>
            </a:r>
            <a:endParaRPr lang="fr-FR" sz="2400" dirty="0" smtClean="0">
              <a:solidFill>
                <a:schemeClr val="accent1">
                  <a:lumMod val="60000"/>
                  <a:lumOff val="40000"/>
                </a:schemeClr>
              </a:solidFill>
            </a:endParaRPr>
          </a:p>
          <a:p>
            <a:r>
              <a:rPr lang="fr-CA" sz="2400" dirty="0" smtClean="0">
                <a:solidFill>
                  <a:schemeClr val="accent1">
                    <a:lumMod val="60000"/>
                    <a:lumOff val="40000"/>
                  </a:schemeClr>
                </a:solidFill>
              </a:rPr>
              <a:t>Non-récurrence et insuffisance de fonds</a:t>
            </a:r>
            <a:endParaRPr lang="fr-FR" sz="2400" dirty="0" smtClean="0">
              <a:solidFill>
                <a:schemeClr val="accent1">
                  <a:lumMod val="60000"/>
                  <a:lumOff val="40000"/>
                </a:schemeClr>
              </a:solidFill>
            </a:endParaRPr>
          </a:p>
          <a:p>
            <a:r>
              <a:rPr lang="fr-CA" sz="2400" dirty="0" smtClean="0">
                <a:solidFill>
                  <a:schemeClr val="accent1">
                    <a:lumMod val="60000"/>
                    <a:lumOff val="40000"/>
                  </a:schemeClr>
                </a:solidFill>
              </a:rPr>
              <a:t>Stratégie des organismes : « Marketing social »</a:t>
            </a:r>
            <a:endParaRPr lang="fr-FR" sz="2400" dirty="0" smtClean="0">
              <a:solidFill>
                <a:schemeClr val="accent1">
                  <a:lumMod val="60000"/>
                  <a:lumOff val="40000"/>
                </a:schemeClr>
              </a:solidFill>
            </a:endParaRPr>
          </a:p>
          <a:p>
            <a:pPr>
              <a:buNone/>
            </a:pPr>
            <a:endParaRPr lang="fr-FR" dirty="0"/>
          </a:p>
        </p:txBody>
      </p:sp>
      <p:sp>
        <p:nvSpPr>
          <p:cNvPr id="4" name="Espace réservé du numéro de diapositive 3"/>
          <p:cNvSpPr>
            <a:spLocks noGrp="1"/>
          </p:cNvSpPr>
          <p:nvPr>
            <p:ph type="sldNum" sz="quarter" idx="10"/>
          </p:nvPr>
        </p:nvSpPr>
        <p:spPr/>
        <p:txBody>
          <a:bodyPr/>
          <a:lstStyle/>
          <a:p>
            <a:pPr>
              <a:defRPr/>
            </a:pPr>
            <a:fld id="{CEA8D5A9-48D7-45DE-9D53-E71C60B7BD00}" type="slidenum">
              <a:rPr lang="fr-CA" smtClean="0"/>
              <a:pPr>
                <a:defRPr/>
              </a:pPr>
              <a:t>28</a:t>
            </a:fld>
            <a:endParaRPr lang="fr-CA" dirty="0"/>
          </a:p>
        </p:txBody>
      </p:sp>
      <p:pic>
        <p:nvPicPr>
          <p:cNvPr id="5" name="Image 4" descr="Logo-RDJ.JPG"/>
          <p:cNvPicPr>
            <a:picLocks noChangeAspect="1"/>
          </p:cNvPicPr>
          <p:nvPr/>
        </p:nvPicPr>
        <p:blipFill>
          <a:blip r:embed="rId2" cstate="print"/>
          <a:stretch>
            <a:fillRect/>
          </a:stretch>
        </p:blipFill>
        <p:spPr>
          <a:xfrm>
            <a:off x="193184" y="4800600"/>
            <a:ext cx="914400" cy="922986"/>
          </a:xfrm>
          <a:prstGeom prst="rect">
            <a:avLst/>
          </a:prstGeom>
        </p:spPr>
      </p:pic>
    </p:spTree>
  </p:cSld>
  <p:clrMapOvr>
    <a:masterClrMapping/>
  </p:clrMapOvr>
  <p:transition spd="med">
    <p:fade thruBlk="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33600" y="1371600"/>
            <a:ext cx="7010400" cy="685800"/>
          </a:xfrm>
        </p:spPr>
        <p:txBody>
          <a:bodyPr/>
          <a:lstStyle/>
          <a:p>
            <a:r>
              <a:rPr lang="en-CA" sz="3000" u="sng" dirty="0" smtClean="0"/>
              <a:t>9) </a:t>
            </a:r>
            <a:r>
              <a:rPr lang="en-CA" sz="3000" u="sng" dirty="0" err="1" smtClean="0"/>
              <a:t>Enjeu</a:t>
            </a:r>
            <a:r>
              <a:rPr lang="en-CA" sz="3000" u="sng" dirty="0" smtClean="0"/>
              <a:t> </a:t>
            </a:r>
            <a:r>
              <a:rPr lang="en-CA" sz="3000" u="sng" dirty="0" err="1" smtClean="0"/>
              <a:t>d’occupation</a:t>
            </a:r>
            <a:r>
              <a:rPr lang="en-CA" sz="3000" u="sng" dirty="0" smtClean="0"/>
              <a:t> de </a:t>
            </a:r>
            <a:r>
              <a:rPr lang="en-CA" sz="3000" u="sng" dirty="0" err="1" smtClean="0"/>
              <a:t>l’espace</a:t>
            </a:r>
            <a:r>
              <a:rPr lang="en-CA" sz="3000" u="sng" dirty="0" smtClean="0"/>
              <a:t> </a:t>
            </a:r>
            <a:r>
              <a:rPr lang="en-CA" sz="3000" u="sng" dirty="0" err="1" smtClean="0"/>
              <a:t>publique</a:t>
            </a:r>
            <a:r>
              <a:rPr lang="en-CA" sz="3000" u="sng" dirty="0" smtClean="0"/>
              <a:t> et judiciarisation</a:t>
            </a:r>
            <a:endParaRPr lang="fr-FR" sz="3000" u="sng" dirty="0"/>
          </a:p>
        </p:txBody>
      </p:sp>
      <p:sp>
        <p:nvSpPr>
          <p:cNvPr id="3" name="Espace réservé du contenu 2"/>
          <p:cNvSpPr>
            <a:spLocks noGrp="1"/>
          </p:cNvSpPr>
          <p:nvPr>
            <p:ph idx="1"/>
          </p:nvPr>
        </p:nvSpPr>
        <p:spPr>
          <a:xfrm>
            <a:off x="2133600" y="2362200"/>
            <a:ext cx="6324600" cy="4114800"/>
          </a:xfrm>
        </p:spPr>
        <p:txBody>
          <a:bodyPr/>
          <a:lstStyle/>
          <a:p>
            <a:pPr marL="0" algn="just">
              <a:spcBef>
                <a:spcPts val="1200"/>
              </a:spcBef>
              <a:buNone/>
            </a:pPr>
            <a:r>
              <a:rPr lang="fr-CA" dirty="0" smtClean="0">
                <a:solidFill>
                  <a:schemeClr val="accent1">
                    <a:lumMod val="60000"/>
                    <a:lumOff val="40000"/>
                  </a:schemeClr>
                </a:solidFill>
              </a:rPr>
              <a:t>Par leur situation socio-économique, les personnes itinérantes ou fortement marginalisées, utilisent l’espace public comme lieu de socialisation, d’activités économiques ou comme habitat.  Voilà qui insécurise le voisinage, déplaît aux commerçants du centre-ville et entraîne une série de mesures visant à déplacer ces personnes.  La pratique la plus courante est la remise de constats d’infractions à bon nombre de personnes sans abri qui ne seront pas en mesure de payer.  Le recours à l’incarcération résulte du non-paiement des amendes, ce qui contribue à dégrader considérablement leurs conditions de vie.</a:t>
            </a:r>
            <a:endParaRPr lang="fr-FR" dirty="0" smtClean="0">
              <a:solidFill>
                <a:schemeClr val="accent1">
                  <a:lumMod val="60000"/>
                  <a:lumOff val="40000"/>
                </a:schemeClr>
              </a:solidFill>
            </a:endParaRPr>
          </a:p>
          <a:p>
            <a:pPr marL="0" algn="just">
              <a:spcBef>
                <a:spcPts val="1200"/>
              </a:spcBef>
              <a:buNone/>
            </a:pPr>
            <a:r>
              <a:rPr lang="fr-CA" dirty="0" smtClean="0">
                <a:solidFill>
                  <a:schemeClr val="accent1">
                    <a:lumMod val="60000"/>
                    <a:lumOff val="40000"/>
                  </a:schemeClr>
                </a:solidFill>
              </a:rPr>
              <a:t>Nous avons noté, particulièrement depuis 10 ans, une augmentation de l’émission de contraventions, ce qui a été démontré clairement dans la recherche de Céline Bellot (Bellot, 2005) portant sur la judiciarisation des populations itinérantes de 1994 à 2004.  </a:t>
            </a:r>
            <a:endParaRPr lang="fr-FR" dirty="0" smtClean="0">
              <a:solidFill>
                <a:schemeClr val="accent1">
                  <a:lumMod val="60000"/>
                  <a:lumOff val="40000"/>
                </a:schemeClr>
              </a:solidFill>
            </a:endParaRPr>
          </a:p>
          <a:p>
            <a:pPr>
              <a:buNone/>
            </a:pPr>
            <a:endParaRPr lang="fr-FR" dirty="0"/>
          </a:p>
        </p:txBody>
      </p:sp>
      <p:sp>
        <p:nvSpPr>
          <p:cNvPr id="4" name="Espace réservé du numéro de diapositive 3"/>
          <p:cNvSpPr>
            <a:spLocks noGrp="1"/>
          </p:cNvSpPr>
          <p:nvPr>
            <p:ph type="sldNum" sz="quarter" idx="10"/>
          </p:nvPr>
        </p:nvSpPr>
        <p:spPr/>
        <p:txBody>
          <a:bodyPr/>
          <a:lstStyle/>
          <a:p>
            <a:pPr>
              <a:defRPr/>
            </a:pPr>
            <a:fld id="{CEA8D5A9-48D7-45DE-9D53-E71C60B7BD00}" type="slidenum">
              <a:rPr lang="fr-CA" smtClean="0"/>
              <a:pPr>
                <a:defRPr/>
              </a:pPr>
              <a:t>29</a:t>
            </a:fld>
            <a:endParaRPr lang="fr-CA" dirty="0"/>
          </a:p>
        </p:txBody>
      </p:sp>
      <p:pic>
        <p:nvPicPr>
          <p:cNvPr id="5" name="Image 4" descr="Logo-RDJ.JPG"/>
          <p:cNvPicPr>
            <a:picLocks noChangeAspect="1"/>
          </p:cNvPicPr>
          <p:nvPr/>
        </p:nvPicPr>
        <p:blipFill>
          <a:blip r:embed="rId2" cstate="print"/>
          <a:stretch>
            <a:fillRect/>
          </a:stretch>
        </p:blipFill>
        <p:spPr>
          <a:xfrm>
            <a:off x="193184" y="4800600"/>
            <a:ext cx="914400" cy="922986"/>
          </a:xfrm>
          <a:prstGeom prst="rect">
            <a:avLst/>
          </a:prstGeom>
        </p:spPr>
      </p:pic>
    </p:spTree>
  </p:cSld>
  <p:clrMapOvr>
    <a:masterClrMapping/>
  </p:clrMapOvr>
  <p:transition spd="med">
    <p:fade thruBlk="1"/>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0"/>
          </p:nvPr>
        </p:nvSpPr>
        <p:spPr/>
        <p:txBody>
          <a:bodyPr/>
          <a:lstStyle/>
          <a:p>
            <a:pPr>
              <a:defRPr/>
            </a:pPr>
            <a:fld id="{5C1E953A-336B-45A6-81FA-B5D0CCB9D396}" type="slidenum">
              <a:rPr lang="fr-CA"/>
              <a:pPr>
                <a:defRPr/>
              </a:pPr>
              <a:t>3</a:t>
            </a:fld>
            <a:endParaRPr lang="fr-CA" dirty="0"/>
          </a:p>
        </p:txBody>
      </p:sp>
      <p:sp>
        <p:nvSpPr>
          <p:cNvPr id="17410" name="Rectangle 2"/>
          <p:cNvSpPr>
            <a:spLocks noGrp="1" noChangeArrowheads="1"/>
          </p:cNvSpPr>
          <p:nvPr>
            <p:ph type="title" idx="4294967295"/>
          </p:nvPr>
        </p:nvSpPr>
        <p:spPr>
          <a:xfrm>
            <a:off x="2133600" y="1524000"/>
            <a:ext cx="6705600" cy="685800"/>
          </a:xfrm>
        </p:spPr>
        <p:txBody>
          <a:bodyPr/>
          <a:lstStyle/>
          <a:p>
            <a:r>
              <a:rPr lang="fr-CA" smtClean="0"/>
              <a:t>À propos du CIPC</a:t>
            </a:r>
            <a:endParaRPr lang="fr-CA" smtClean="0">
              <a:solidFill>
                <a:schemeClr val="bg1"/>
              </a:solidFill>
            </a:endParaRPr>
          </a:p>
        </p:txBody>
      </p:sp>
      <p:sp>
        <p:nvSpPr>
          <p:cNvPr id="17411" name="Rectangle 3"/>
          <p:cNvSpPr>
            <a:spLocks noGrp="1" noChangeArrowheads="1"/>
          </p:cNvSpPr>
          <p:nvPr>
            <p:ph type="body" idx="4294967295"/>
          </p:nvPr>
        </p:nvSpPr>
        <p:spPr>
          <a:xfrm>
            <a:off x="2743200" y="2514600"/>
            <a:ext cx="5715000" cy="3962400"/>
          </a:xfrm>
        </p:spPr>
        <p:txBody>
          <a:bodyPr/>
          <a:lstStyle/>
          <a:p>
            <a:pPr>
              <a:buFontTx/>
              <a:buNone/>
            </a:pPr>
            <a:r>
              <a:rPr lang="fr-CA" sz="2000" smtClean="0">
                <a:solidFill>
                  <a:srgbClr val="FFCC99"/>
                </a:solidFill>
              </a:rPr>
              <a:t>L’action du CIPC vise à :</a:t>
            </a:r>
          </a:p>
          <a:p>
            <a:pPr>
              <a:buFontTx/>
              <a:buBlip>
                <a:blip r:embed="rId2"/>
              </a:buBlip>
            </a:pPr>
            <a:r>
              <a:rPr lang="fr-CA" sz="1600" smtClean="0">
                <a:solidFill>
                  <a:srgbClr val="FF7C80"/>
                </a:solidFill>
              </a:rPr>
              <a:t>Rendre accessible et mieux faire connaître</a:t>
            </a:r>
            <a:r>
              <a:rPr lang="fr-CA" sz="1600" smtClean="0"/>
              <a:t> les connaissances internationales sur les politiques et interventions de prévention et de sécurité humaine et encourager l’utilisation de pratiques inspirantes.</a:t>
            </a:r>
          </a:p>
          <a:p>
            <a:pPr>
              <a:buFontTx/>
              <a:buBlip>
                <a:blip r:embed="rId2"/>
              </a:buBlip>
            </a:pPr>
            <a:r>
              <a:rPr lang="fr-CA" sz="1600" smtClean="0">
                <a:solidFill>
                  <a:srgbClr val="FF7C80"/>
                </a:solidFill>
              </a:rPr>
              <a:t>Soutenir les échanges internationaux fructueux</a:t>
            </a:r>
            <a:r>
              <a:rPr lang="fr-CA" sz="1600" smtClean="0"/>
              <a:t> entre les pays, les villes, le système de justice, les associations de la société civile, les organismes communautaires et les centres de recherche et d’études.</a:t>
            </a:r>
          </a:p>
          <a:p>
            <a:pPr>
              <a:buFontTx/>
              <a:buBlip>
                <a:blip r:embed="rId2"/>
              </a:buBlip>
            </a:pPr>
            <a:r>
              <a:rPr lang="fr-CA" sz="1600" smtClean="0">
                <a:solidFill>
                  <a:srgbClr val="FF7C80"/>
                </a:solidFill>
              </a:rPr>
              <a:t>Favoriser l’assistance technique et le maillage</a:t>
            </a:r>
            <a:r>
              <a:rPr lang="fr-CA" sz="1600" smtClean="0"/>
              <a:t> des expertises.</a:t>
            </a:r>
          </a:p>
          <a:p>
            <a:pPr>
              <a:buFontTx/>
              <a:buBlip>
                <a:blip r:embed="rId2"/>
              </a:buBlip>
            </a:pPr>
            <a:r>
              <a:rPr lang="fr-CA" sz="1600" smtClean="0">
                <a:solidFill>
                  <a:srgbClr val="FF7C80"/>
                </a:solidFill>
              </a:rPr>
              <a:t>Promouvoir l’approche préventive</a:t>
            </a:r>
            <a:r>
              <a:rPr lang="fr-CA" sz="1600" smtClean="0"/>
              <a:t> auprès des instances concernées.</a:t>
            </a:r>
          </a:p>
        </p:txBody>
      </p:sp>
      <p:pic>
        <p:nvPicPr>
          <p:cNvPr id="5" name="Image 4" descr="Logo-RDJ.JPG"/>
          <p:cNvPicPr>
            <a:picLocks noChangeAspect="1"/>
          </p:cNvPicPr>
          <p:nvPr/>
        </p:nvPicPr>
        <p:blipFill>
          <a:blip r:embed="rId3" cstate="print"/>
          <a:stretch>
            <a:fillRect/>
          </a:stretch>
        </p:blipFill>
        <p:spPr>
          <a:xfrm>
            <a:off x="193184" y="4800600"/>
            <a:ext cx="914400" cy="922986"/>
          </a:xfrm>
          <a:prstGeom prst="rect">
            <a:avLst/>
          </a:prstGeom>
        </p:spPr>
      </p:pic>
    </p:spTree>
  </p:cSld>
  <p:clrMapOvr>
    <a:masterClrMapping/>
  </p:clrMapOvr>
  <p:transition spd="med">
    <p:fade thruBlk="1"/>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33600" y="1371600"/>
            <a:ext cx="7010400" cy="685800"/>
          </a:xfrm>
        </p:spPr>
        <p:txBody>
          <a:bodyPr/>
          <a:lstStyle/>
          <a:p>
            <a:r>
              <a:rPr lang="en-CA" sz="3000" u="sng" dirty="0" smtClean="0"/>
              <a:t>9) </a:t>
            </a:r>
            <a:r>
              <a:rPr lang="en-CA" sz="3000" u="sng" dirty="0" err="1" smtClean="0"/>
              <a:t>Enjeu</a:t>
            </a:r>
            <a:r>
              <a:rPr lang="en-CA" sz="3000" u="sng" dirty="0" smtClean="0"/>
              <a:t> </a:t>
            </a:r>
            <a:r>
              <a:rPr lang="en-CA" sz="3000" u="sng" dirty="0" err="1" smtClean="0"/>
              <a:t>d’occupation</a:t>
            </a:r>
            <a:r>
              <a:rPr lang="en-CA" sz="3000" u="sng" dirty="0" smtClean="0"/>
              <a:t> de </a:t>
            </a:r>
            <a:r>
              <a:rPr lang="en-CA" sz="3000" u="sng" dirty="0" err="1" smtClean="0"/>
              <a:t>l’espace</a:t>
            </a:r>
            <a:r>
              <a:rPr lang="en-CA" sz="3000" u="sng" dirty="0" smtClean="0"/>
              <a:t> </a:t>
            </a:r>
            <a:r>
              <a:rPr lang="en-CA" sz="3000" u="sng" dirty="0" err="1" smtClean="0"/>
              <a:t>publique</a:t>
            </a:r>
            <a:r>
              <a:rPr lang="en-CA" sz="3000" u="sng" dirty="0" smtClean="0"/>
              <a:t> et judiciarisation</a:t>
            </a:r>
            <a:endParaRPr lang="fr-FR" sz="3000" u="sng" dirty="0"/>
          </a:p>
        </p:txBody>
      </p:sp>
      <p:sp>
        <p:nvSpPr>
          <p:cNvPr id="3" name="Espace réservé du contenu 2"/>
          <p:cNvSpPr>
            <a:spLocks noGrp="1"/>
          </p:cNvSpPr>
          <p:nvPr>
            <p:ph idx="1"/>
          </p:nvPr>
        </p:nvSpPr>
        <p:spPr>
          <a:xfrm>
            <a:off x="2133600" y="2362200"/>
            <a:ext cx="6324600" cy="4114800"/>
          </a:xfrm>
        </p:spPr>
        <p:txBody>
          <a:bodyPr/>
          <a:lstStyle/>
          <a:p>
            <a:pPr>
              <a:spcBef>
                <a:spcPts val="0"/>
              </a:spcBef>
              <a:spcAft>
                <a:spcPts val="0"/>
              </a:spcAft>
              <a:buNone/>
            </a:pPr>
            <a:r>
              <a:rPr lang="fr-CA" sz="2400" dirty="0" smtClean="0">
                <a:solidFill>
                  <a:schemeClr val="accent1">
                    <a:lumMod val="60000"/>
                    <a:lumOff val="40000"/>
                  </a:schemeClr>
                </a:solidFill>
              </a:rPr>
              <a:t>De 1994 à 2004 : Phase 1</a:t>
            </a:r>
            <a:endParaRPr lang="fr-FR" sz="2400" dirty="0" smtClean="0">
              <a:solidFill>
                <a:schemeClr val="accent1">
                  <a:lumMod val="60000"/>
                  <a:lumOff val="40000"/>
                </a:schemeClr>
              </a:solidFill>
            </a:endParaRPr>
          </a:p>
          <a:p>
            <a:pPr>
              <a:spcBef>
                <a:spcPts val="0"/>
              </a:spcBef>
              <a:spcAft>
                <a:spcPts val="0"/>
              </a:spcAft>
            </a:pPr>
            <a:r>
              <a:rPr lang="fr-CA" dirty="0" smtClean="0">
                <a:solidFill>
                  <a:schemeClr val="bg1"/>
                </a:solidFill>
              </a:rPr>
              <a:t>Nombre de constats d’infraction : 22 685 </a:t>
            </a:r>
          </a:p>
          <a:p>
            <a:pPr>
              <a:spcBef>
                <a:spcPts val="0"/>
              </a:spcBef>
              <a:spcAft>
                <a:spcPts val="0"/>
              </a:spcAft>
              <a:buNone/>
            </a:pPr>
            <a:endParaRPr lang="fr-FR" sz="1600" dirty="0" smtClean="0">
              <a:solidFill>
                <a:schemeClr val="bg1"/>
              </a:solidFill>
            </a:endParaRPr>
          </a:p>
          <a:p>
            <a:pPr>
              <a:spcBef>
                <a:spcPts val="0"/>
              </a:spcBef>
              <a:spcAft>
                <a:spcPts val="0"/>
              </a:spcAft>
            </a:pPr>
            <a:r>
              <a:rPr lang="fr-CA" dirty="0" smtClean="0">
                <a:solidFill>
                  <a:schemeClr val="bg1"/>
                </a:solidFill>
              </a:rPr>
              <a:t>Nombre de personnes associées à ces constats : 4 036 dont 300 mineurs</a:t>
            </a:r>
          </a:p>
          <a:p>
            <a:pPr>
              <a:spcBef>
                <a:spcPts val="0"/>
              </a:spcBef>
              <a:spcAft>
                <a:spcPts val="0"/>
              </a:spcAft>
              <a:buNone/>
            </a:pPr>
            <a:endParaRPr lang="fr-FR" sz="1600" dirty="0" smtClean="0">
              <a:solidFill>
                <a:schemeClr val="bg1"/>
              </a:solidFill>
            </a:endParaRPr>
          </a:p>
          <a:p>
            <a:pPr>
              <a:spcBef>
                <a:spcPts val="0"/>
              </a:spcBef>
              <a:spcAft>
                <a:spcPts val="0"/>
              </a:spcAft>
            </a:pPr>
            <a:r>
              <a:rPr lang="fr-CA" dirty="0" smtClean="0">
                <a:solidFill>
                  <a:schemeClr val="bg1"/>
                </a:solidFill>
              </a:rPr>
              <a:t>Nombre de constats par personne : de 1 à 160 constats (moyenne 5)</a:t>
            </a:r>
          </a:p>
          <a:p>
            <a:pPr>
              <a:spcBef>
                <a:spcPts val="0"/>
              </a:spcBef>
              <a:spcAft>
                <a:spcPts val="0"/>
              </a:spcAft>
              <a:buNone/>
            </a:pPr>
            <a:endParaRPr lang="fr-FR" sz="1600" dirty="0" smtClean="0">
              <a:solidFill>
                <a:schemeClr val="bg1"/>
              </a:solidFill>
            </a:endParaRPr>
          </a:p>
          <a:p>
            <a:pPr>
              <a:spcBef>
                <a:spcPts val="0"/>
              </a:spcBef>
              <a:spcAft>
                <a:spcPts val="0"/>
              </a:spcAft>
            </a:pPr>
            <a:r>
              <a:rPr lang="fr-CA" dirty="0" smtClean="0">
                <a:solidFill>
                  <a:schemeClr val="bg1"/>
                </a:solidFill>
              </a:rPr>
              <a:t>L’analyse de ces constats a permis de révéler :</a:t>
            </a:r>
            <a:endParaRPr lang="fr-FR" sz="1600" dirty="0" smtClean="0">
              <a:solidFill>
                <a:schemeClr val="bg1"/>
              </a:solidFill>
            </a:endParaRPr>
          </a:p>
          <a:p>
            <a:pPr lvl="1">
              <a:spcBef>
                <a:spcPts val="0"/>
              </a:spcBef>
              <a:spcAft>
                <a:spcPts val="0"/>
              </a:spcAft>
            </a:pPr>
            <a:r>
              <a:rPr lang="fr-CA" dirty="0" smtClean="0">
                <a:solidFill>
                  <a:schemeClr val="bg1"/>
                </a:solidFill>
              </a:rPr>
              <a:t>l’augmentation des constats d’infraction qui ont plus que quadruplé entre 1994 et 2004;</a:t>
            </a:r>
            <a:endParaRPr lang="fr-FR" sz="1600" dirty="0" smtClean="0">
              <a:solidFill>
                <a:schemeClr val="bg1"/>
              </a:solidFill>
            </a:endParaRPr>
          </a:p>
          <a:p>
            <a:pPr lvl="1">
              <a:spcBef>
                <a:spcPts val="0"/>
              </a:spcBef>
              <a:spcAft>
                <a:spcPts val="0"/>
              </a:spcAft>
            </a:pPr>
            <a:r>
              <a:rPr lang="fr-CA" dirty="0" smtClean="0">
                <a:solidFill>
                  <a:schemeClr val="bg1"/>
                </a:solidFill>
              </a:rPr>
              <a:t>Le recours généralisé à l’emprisonnement pour non paiement d’amendes pour ces constats;</a:t>
            </a:r>
            <a:endParaRPr lang="fr-FR" sz="1600" dirty="0" smtClean="0">
              <a:solidFill>
                <a:schemeClr val="bg1"/>
              </a:solidFill>
            </a:endParaRPr>
          </a:p>
          <a:p>
            <a:pPr lvl="1">
              <a:spcBef>
                <a:spcPts val="0"/>
              </a:spcBef>
              <a:spcAft>
                <a:spcPts val="0"/>
              </a:spcAft>
            </a:pPr>
            <a:r>
              <a:rPr lang="fr-CA" dirty="0" smtClean="0">
                <a:solidFill>
                  <a:schemeClr val="bg1"/>
                </a:solidFill>
              </a:rPr>
              <a:t>L’explosion des coûts pour les personnes itinérance et le système pénal.</a:t>
            </a:r>
            <a:r>
              <a:rPr lang="fr-FR" sz="1600" dirty="0" smtClean="0">
                <a:solidFill>
                  <a:schemeClr val="bg1"/>
                </a:solidFill>
              </a:rPr>
              <a:t> </a:t>
            </a:r>
            <a:r>
              <a:rPr lang="fr-CA" dirty="0" smtClean="0">
                <a:solidFill>
                  <a:schemeClr val="bg1"/>
                </a:solidFill>
              </a:rPr>
              <a:t>(Bellot, 2005)</a:t>
            </a:r>
            <a:endParaRPr lang="fr-FR" sz="1600" dirty="0" smtClean="0">
              <a:solidFill>
                <a:schemeClr val="bg1"/>
              </a:solidFill>
            </a:endParaRPr>
          </a:p>
          <a:p>
            <a:pPr>
              <a:buNone/>
            </a:pPr>
            <a:endParaRPr lang="fr-FR" dirty="0"/>
          </a:p>
        </p:txBody>
      </p:sp>
      <p:sp>
        <p:nvSpPr>
          <p:cNvPr id="4" name="Espace réservé du numéro de diapositive 3"/>
          <p:cNvSpPr>
            <a:spLocks noGrp="1"/>
          </p:cNvSpPr>
          <p:nvPr>
            <p:ph type="sldNum" sz="quarter" idx="10"/>
          </p:nvPr>
        </p:nvSpPr>
        <p:spPr/>
        <p:txBody>
          <a:bodyPr/>
          <a:lstStyle/>
          <a:p>
            <a:pPr>
              <a:defRPr/>
            </a:pPr>
            <a:fld id="{CEA8D5A9-48D7-45DE-9D53-E71C60B7BD00}" type="slidenum">
              <a:rPr lang="fr-CA" smtClean="0"/>
              <a:pPr>
                <a:defRPr/>
              </a:pPr>
              <a:t>30</a:t>
            </a:fld>
            <a:endParaRPr lang="fr-CA" dirty="0"/>
          </a:p>
        </p:txBody>
      </p:sp>
      <p:pic>
        <p:nvPicPr>
          <p:cNvPr id="5" name="Image 4" descr="Logo-RDJ.JPG"/>
          <p:cNvPicPr>
            <a:picLocks noChangeAspect="1"/>
          </p:cNvPicPr>
          <p:nvPr/>
        </p:nvPicPr>
        <p:blipFill>
          <a:blip r:embed="rId2" cstate="print"/>
          <a:stretch>
            <a:fillRect/>
          </a:stretch>
        </p:blipFill>
        <p:spPr>
          <a:xfrm>
            <a:off x="193184" y="4800600"/>
            <a:ext cx="914400" cy="922986"/>
          </a:xfrm>
          <a:prstGeom prst="rect">
            <a:avLst/>
          </a:prstGeom>
        </p:spPr>
      </p:pic>
    </p:spTree>
  </p:cSld>
  <p:clrMapOvr>
    <a:masterClrMapping/>
  </p:clrMapOvr>
  <p:transition spd="med">
    <p:fade thruBlk="1"/>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33600" y="1371600"/>
            <a:ext cx="7010400" cy="685800"/>
          </a:xfrm>
        </p:spPr>
        <p:txBody>
          <a:bodyPr/>
          <a:lstStyle/>
          <a:p>
            <a:r>
              <a:rPr lang="en-CA" sz="3000" u="sng" dirty="0" smtClean="0"/>
              <a:t>9) </a:t>
            </a:r>
            <a:r>
              <a:rPr lang="en-CA" sz="3000" u="sng" dirty="0" err="1" smtClean="0"/>
              <a:t>Enjeu</a:t>
            </a:r>
            <a:r>
              <a:rPr lang="en-CA" sz="3000" u="sng" dirty="0" smtClean="0"/>
              <a:t> </a:t>
            </a:r>
            <a:r>
              <a:rPr lang="en-CA" sz="3000" u="sng" dirty="0" err="1" smtClean="0"/>
              <a:t>d’occupation</a:t>
            </a:r>
            <a:r>
              <a:rPr lang="en-CA" sz="3000" u="sng" dirty="0" smtClean="0"/>
              <a:t> de </a:t>
            </a:r>
            <a:r>
              <a:rPr lang="en-CA" sz="3000" u="sng" dirty="0" err="1" smtClean="0"/>
              <a:t>l’espace</a:t>
            </a:r>
            <a:r>
              <a:rPr lang="en-CA" sz="3000" u="sng" dirty="0" smtClean="0"/>
              <a:t> </a:t>
            </a:r>
            <a:r>
              <a:rPr lang="en-CA" sz="3000" u="sng" dirty="0" err="1" smtClean="0"/>
              <a:t>publique</a:t>
            </a:r>
            <a:r>
              <a:rPr lang="en-CA" sz="3000" u="sng" dirty="0" smtClean="0"/>
              <a:t> et judiciarisation</a:t>
            </a:r>
            <a:endParaRPr lang="fr-FR" sz="3000" u="sng" dirty="0"/>
          </a:p>
        </p:txBody>
      </p:sp>
      <p:sp>
        <p:nvSpPr>
          <p:cNvPr id="3" name="Espace réservé du contenu 2"/>
          <p:cNvSpPr>
            <a:spLocks noGrp="1"/>
          </p:cNvSpPr>
          <p:nvPr>
            <p:ph idx="1"/>
          </p:nvPr>
        </p:nvSpPr>
        <p:spPr>
          <a:xfrm>
            <a:off x="2133600" y="2362200"/>
            <a:ext cx="6324600" cy="4114800"/>
          </a:xfrm>
        </p:spPr>
        <p:txBody>
          <a:bodyPr/>
          <a:lstStyle/>
          <a:p>
            <a:pPr>
              <a:buNone/>
            </a:pPr>
            <a:r>
              <a:rPr lang="fr-CA" sz="2400" dirty="0" smtClean="0">
                <a:solidFill>
                  <a:schemeClr val="accent1">
                    <a:lumMod val="60000"/>
                    <a:lumOff val="40000"/>
                  </a:schemeClr>
                </a:solidFill>
              </a:rPr>
              <a:t>Phase 2007 : Phase 2</a:t>
            </a:r>
            <a:endParaRPr lang="fr-FR" sz="1600" dirty="0" smtClean="0"/>
          </a:p>
          <a:p>
            <a:r>
              <a:rPr lang="fr-CA" dirty="0" smtClean="0">
                <a:solidFill>
                  <a:schemeClr val="bg1"/>
                </a:solidFill>
              </a:rPr>
              <a:t>15 090 constats reçus par 2 704 personnes</a:t>
            </a:r>
            <a:endParaRPr lang="fr-FR" dirty="0" smtClean="0">
              <a:solidFill>
                <a:schemeClr val="bg1"/>
              </a:solidFill>
            </a:endParaRPr>
          </a:p>
          <a:p>
            <a:r>
              <a:rPr lang="fr-CA" dirty="0" smtClean="0">
                <a:solidFill>
                  <a:schemeClr val="bg1"/>
                </a:solidFill>
              </a:rPr>
              <a:t>Exemples de libellé :</a:t>
            </a:r>
            <a:endParaRPr lang="fr-FR" dirty="0" smtClean="0">
              <a:solidFill>
                <a:schemeClr val="bg1"/>
              </a:solidFill>
            </a:endParaRPr>
          </a:p>
          <a:p>
            <a:pPr algn="just"/>
            <a:r>
              <a:rPr lang="fr-CA" dirty="0" smtClean="0">
                <a:solidFill>
                  <a:schemeClr val="bg1"/>
                </a:solidFill>
              </a:rPr>
              <a:t>Gêner ou entravé la circulation des piétons et des véhicules automobiles en se tenant immobiles, en rôdant ou flânant sur les voies et places publiques, et en refusant sans motif valable de circuler à la demande d’un agent de la paix. (RRVM P-1 1) </a:t>
            </a:r>
            <a:endParaRPr lang="fr-FR" dirty="0" smtClean="0">
              <a:solidFill>
                <a:schemeClr val="bg1"/>
              </a:solidFill>
            </a:endParaRPr>
          </a:p>
          <a:p>
            <a:r>
              <a:rPr lang="fr-CA" dirty="0" smtClean="0">
                <a:solidFill>
                  <a:schemeClr val="bg1"/>
                </a:solidFill>
              </a:rPr>
              <a:t>Montant de la contravention :</a:t>
            </a:r>
            <a:endParaRPr lang="fr-FR" dirty="0" smtClean="0">
              <a:solidFill>
                <a:schemeClr val="bg1"/>
              </a:solidFill>
            </a:endParaRPr>
          </a:p>
          <a:p>
            <a:pPr lvl="1"/>
            <a:r>
              <a:rPr lang="fr-CA" dirty="0" smtClean="0">
                <a:solidFill>
                  <a:schemeClr val="bg1"/>
                </a:solidFill>
              </a:rPr>
              <a:t>entre 1994 et 2006 = 141$</a:t>
            </a:r>
            <a:endParaRPr lang="fr-FR" dirty="0" smtClean="0">
              <a:solidFill>
                <a:schemeClr val="bg1"/>
              </a:solidFill>
            </a:endParaRPr>
          </a:p>
          <a:p>
            <a:pPr lvl="1"/>
            <a:r>
              <a:rPr lang="fr-CA" dirty="0" smtClean="0">
                <a:solidFill>
                  <a:schemeClr val="bg1"/>
                </a:solidFill>
              </a:rPr>
              <a:t>en 2009 = 648$</a:t>
            </a:r>
            <a:endParaRPr lang="fr-FR" dirty="0" smtClean="0">
              <a:solidFill>
                <a:schemeClr val="bg1"/>
              </a:solidFill>
            </a:endParaRPr>
          </a:p>
          <a:p>
            <a:pPr lvl="1">
              <a:buNone/>
            </a:pPr>
            <a:r>
              <a:rPr lang="fr-CA" dirty="0" smtClean="0">
                <a:solidFill>
                  <a:schemeClr val="bg1"/>
                </a:solidFill>
              </a:rPr>
              <a:t>(Bellot, 2007)</a:t>
            </a:r>
            <a:endParaRPr lang="fr-FR" dirty="0" smtClean="0">
              <a:solidFill>
                <a:schemeClr val="bg1"/>
              </a:solidFill>
            </a:endParaRPr>
          </a:p>
          <a:p>
            <a:pPr>
              <a:buNone/>
            </a:pPr>
            <a:endParaRPr lang="fr-FR" dirty="0"/>
          </a:p>
        </p:txBody>
      </p:sp>
      <p:sp>
        <p:nvSpPr>
          <p:cNvPr id="4" name="Espace réservé du numéro de diapositive 3"/>
          <p:cNvSpPr>
            <a:spLocks noGrp="1"/>
          </p:cNvSpPr>
          <p:nvPr>
            <p:ph type="sldNum" sz="quarter" idx="10"/>
          </p:nvPr>
        </p:nvSpPr>
        <p:spPr/>
        <p:txBody>
          <a:bodyPr/>
          <a:lstStyle/>
          <a:p>
            <a:pPr>
              <a:defRPr/>
            </a:pPr>
            <a:fld id="{CEA8D5A9-48D7-45DE-9D53-E71C60B7BD00}" type="slidenum">
              <a:rPr lang="fr-CA" smtClean="0"/>
              <a:pPr>
                <a:defRPr/>
              </a:pPr>
              <a:t>31</a:t>
            </a:fld>
            <a:endParaRPr lang="fr-CA" dirty="0"/>
          </a:p>
        </p:txBody>
      </p:sp>
      <p:pic>
        <p:nvPicPr>
          <p:cNvPr id="5" name="Image 4" descr="Logo-RDJ.JPG"/>
          <p:cNvPicPr>
            <a:picLocks noChangeAspect="1"/>
          </p:cNvPicPr>
          <p:nvPr/>
        </p:nvPicPr>
        <p:blipFill>
          <a:blip r:embed="rId2" cstate="print"/>
          <a:stretch>
            <a:fillRect/>
          </a:stretch>
        </p:blipFill>
        <p:spPr>
          <a:xfrm>
            <a:off x="193184" y="4800600"/>
            <a:ext cx="914400" cy="922986"/>
          </a:xfrm>
          <a:prstGeom prst="rect">
            <a:avLst/>
          </a:prstGeom>
        </p:spPr>
      </p:pic>
    </p:spTree>
  </p:cSld>
  <p:clrMapOvr>
    <a:masterClrMapping/>
  </p:clrMapOvr>
  <p:transition spd="med">
    <p:fade thruBlk="1"/>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33600" y="1371600"/>
            <a:ext cx="7010400" cy="685800"/>
          </a:xfrm>
        </p:spPr>
        <p:txBody>
          <a:bodyPr/>
          <a:lstStyle/>
          <a:p>
            <a:r>
              <a:rPr lang="en-CA" sz="3000" u="sng" dirty="0" smtClean="0"/>
              <a:t>9) </a:t>
            </a:r>
            <a:r>
              <a:rPr lang="en-CA" sz="3000" u="sng" dirty="0" err="1" smtClean="0"/>
              <a:t>Enjeu</a:t>
            </a:r>
            <a:r>
              <a:rPr lang="en-CA" sz="3000" u="sng" dirty="0" smtClean="0"/>
              <a:t> </a:t>
            </a:r>
            <a:r>
              <a:rPr lang="en-CA" sz="3000" u="sng" dirty="0" err="1" smtClean="0"/>
              <a:t>d’occupation</a:t>
            </a:r>
            <a:r>
              <a:rPr lang="en-CA" sz="3000" u="sng" dirty="0" smtClean="0"/>
              <a:t> de </a:t>
            </a:r>
            <a:r>
              <a:rPr lang="en-CA" sz="3000" u="sng" dirty="0" err="1" smtClean="0"/>
              <a:t>l’espace</a:t>
            </a:r>
            <a:r>
              <a:rPr lang="en-CA" sz="3000" u="sng" dirty="0" smtClean="0"/>
              <a:t> </a:t>
            </a:r>
            <a:r>
              <a:rPr lang="en-CA" sz="3000" u="sng" dirty="0" err="1" smtClean="0"/>
              <a:t>publique</a:t>
            </a:r>
            <a:r>
              <a:rPr lang="en-CA" sz="3000" u="sng" dirty="0" smtClean="0"/>
              <a:t> et judiciarisation</a:t>
            </a:r>
            <a:endParaRPr lang="fr-FR" sz="3000" u="sng" dirty="0"/>
          </a:p>
        </p:txBody>
      </p:sp>
      <p:sp>
        <p:nvSpPr>
          <p:cNvPr id="3" name="Espace réservé du contenu 2"/>
          <p:cNvSpPr>
            <a:spLocks noGrp="1"/>
          </p:cNvSpPr>
          <p:nvPr>
            <p:ph idx="1"/>
          </p:nvPr>
        </p:nvSpPr>
        <p:spPr>
          <a:xfrm>
            <a:off x="2133600" y="2362200"/>
            <a:ext cx="6324600" cy="4495800"/>
          </a:xfrm>
        </p:spPr>
        <p:txBody>
          <a:bodyPr/>
          <a:lstStyle/>
          <a:p>
            <a:pPr marL="0" algn="just">
              <a:spcBef>
                <a:spcPts val="0"/>
              </a:spcBef>
              <a:buNone/>
            </a:pPr>
            <a:r>
              <a:rPr lang="fr-CA" dirty="0" smtClean="0">
                <a:solidFill>
                  <a:schemeClr val="accent1">
                    <a:lumMod val="60000"/>
                    <a:lumOff val="40000"/>
                  </a:schemeClr>
                </a:solidFill>
              </a:rPr>
              <a:t>À cette recherche, s’ajoute l’observation des groupes sur le terrain ainsi que les témoignages des jeunes qui font état d’une situation de stigmatisation voire même de discrimination à leur endroit.  À cet égard, la Commission des droits de la personne et des droits de la jeunesse a dénoncé le profilage social dans son rapport : La judiciarisation des personnes itinérantes à Montréal : un profilage social (novembre 2009).</a:t>
            </a:r>
          </a:p>
          <a:p>
            <a:pPr marL="0" algn="just">
              <a:spcBef>
                <a:spcPts val="0"/>
              </a:spcBef>
              <a:buNone/>
            </a:pPr>
            <a:endParaRPr lang="fr-FR" dirty="0" smtClean="0">
              <a:solidFill>
                <a:schemeClr val="accent1">
                  <a:lumMod val="60000"/>
                  <a:lumOff val="40000"/>
                </a:schemeClr>
              </a:solidFill>
            </a:endParaRPr>
          </a:p>
          <a:p>
            <a:pPr algn="ctr">
              <a:spcBef>
                <a:spcPts val="0"/>
              </a:spcBef>
              <a:buNone/>
            </a:pPr>
            <a:r>
              <a:rPr lang="fr-CA" sz="2000" dirty="0" smtClean="0">
                <a:solidFill>
                  <a:schemeClr val="bg1"/>
                </a:solidFill>
              </a:rPr>
              <a:t>Refuge des Jeunes – Opération Droits devant</a:t>
            </a:r>
            <a:r>
              <a:rPr lang="fr-FR" sz="2000" dirty="0" smtClean="0">
                <a:solidFill>
                  <a:schemeClr val="bg1"/>
                </a:solidFill>
              </a:rPr>
              <a:t> </a:t>
            </a:r>
            <a:r>
              <a:rPr lang="fr-CA" sz="2000" dirty="0" smtClean="0">
                <a:solidFill>
                  <a:schemeClr val="bg1"/>
                </a:solidFill>
              </a:rPr>
              <a:t>(Septembre 2004 à mai 2005)</a:t>
            </a:r>
          </a:p>
          <a:p>
            <a:pPr algn="ctr">
              <a:spcBef>
                <a:spcPts val="0"/>
              </a:spcBef>
              <a:buNone/>
            </a:pPr>
            <a:endParaRPr lang="fr-FR" sz="2000" dirty="0" smtClean="0">
              <a:solidFill>
                <a:schemeClr val="bg1"/>
              </a:solidFill>
            </a:endParaRPr>
          </a:p>
          <a:p>
            <a:pPr marL="0" algn="just">
              <a:spcBef>
                <a:spcPts val="0"/>
              </a:spcBef>
              <a:buNone/>
            </a:pPr>
            <a:r>
              <a:rPr lang="fr-CA" dirty="0" smtClean="0">
                <a:solidFill>
                  <a:srgbClr val="FF3300"/>
                </a:solidFill>
              </a:rPr>
              <a:t>Sur </a:t>
            </a:r>
            <a:r>
              <a:rPr lang="fr-CA" u="sng" dirty="0" smtClean="0">
                <a:solidFill>
                  <a:srgbClr val="FF3300"/>
                </a:solidFill>
              </a:rPr>
              <a:t>177</a:t>
            </a:r>
            <a:r>
              <a:rPr lang="fr-CA" dirty="0" smtClean="0">
                <a:solidFill>
                  <a:srgbClr val="FF3300"/>
                </a:solidFill>
              </a:rPr>
              <a:t> contraventions</a:t>
            </a:r>
            <a:r>
              <a:rPr lang="fr-FR" dirty="0" smtClean="0">
                <a:solidFill>
                  <a:srgbClr val="FF3300"/>
                </a:solidFill>
              </a:rPr>
              <a:t> (</a:t>
            </a:r>
            <a:r>
              <a:rPr lang="fr-CA" u="sng" dirty="0" smtClean="0">
                <a:solidFill>
                  <a:srgbClr val="FF3300"/>
                </a:solidFill>
              </a:rPr>
              <a:t>Contraventions par réglementation et montants)</a:t>
            </a:r>
            <a:endParaRPr lang="fr-FR" dirty="0" smtClean="0">
              <a:solidFill>
                <a:srgbClr val="FF3300"/>
              </a:solidFill>
            </a:endParaRPr>
          </a:p>
          <a:p>
            <a:pPr>
              <a:spcBef>
                <a:spcPts val="0"/>
              </a:spcBef>
              <a:buFont typeface="Courier New" pitchFamily="49" charset="0"/>
              <a:buChar char="o"/>
            </a:pPr>
            <a:r>
              <a:rPr lang="fr-CA" dirty="0" smtClean="0">
                <a:solidFill>
                  <a:srgbClr val="FF3300"/>
                </a:solidFill>
              </a:rPr>
              <a:t>Code de la sécurité routière (Québec) 25%</a:t>
            </a:r>
            <a:endParaRPr lang="fr-FR" dirty="0" smtClean="0">
              <a:solidFill>
                <a:srgbClr val="FF3300"/>
              </a:solidFill>
            </a:endParaRPr>
          </a:p>
          <a:p>
            <a:pPr>
              <a:spcBef>
                <a:spcPts val="0"/>
              </a:spcBef>
              <a:buFont typeface="Courier New" pitchFamily="49" charset="0"/>
              <a:buChar char="o"/>
            </a:pPr>
            <a:r>
              <a:rPr lang="fr-CA" dirty="0" smtClean="0">
                <a:solidFill>
                  <a:srgbClr val="FF3300"/>
                </a:solidFill>
              </a:rPr>
              <a:t>Société de transport de Montréal	  45%	</a:t>
            </a:r>
            <a:endParaRPr lang="fr-FR" dirty="0" smtClean="0">
              <a:solidFill>
                <a:srgbClr val="FF3300"/>
              </a:solidFill>
            </a:endParaRPr>
          </a:p>
          <a:p>
            <a:pPr>
              <a:buNone/>
            </a:pPr>
            <a:endParaRPr lang="fr-FR" dirty="0"/>
          </a:p>
        </p:txBody>
      </p:sp>
      <p:sp>
        <p:nvSpPr>
          <p:cNvPr id="4" name="Espace réservé du numéro de diapositive 3"/>
          <p:cNvSpPr>
            <a:spLocks noGrp="1"/>
          </p:cNvSpPr>
          <p:nvPr>
            <p:ph type="sldNum" sz="quarter" idx="10"/>
          </p:nvPr>
        </p:nvSpPr>
        <p:spPr/>
        <p:txBody>
          <a:bodyPr/>
          <a:lstStyle/>
          <a:p>
            <a:pPr>
              <a:defRPr/>
            </a:pPr>
            <a:fld id="{CEA8D5A9-48D7-45DE-9D53-E71C60B7BD00}" type="slidenum">
              <a:rPr lang="fr-CA" smtClean="0"/>
              <a:pPr>
                <a:defRPr/>
              </a:pPr>
              <a:t>32</a:t>
            </a:fld>
            <a:endParaRPr lang="fr-CA" dirty="0"/>
          </a:p>
        </p:txBody>
      </p:sp>
      <p:pic>
        <p:nvPicPr>
          <p:cNvPr id="5" name="Image 4" descr="Logo-RDJ.JPG"/>
          <p:cNvPicPr>
            <a:picLocks noChangeAspect="1"/>
          </p:cNvPicPr>
          <p:nvPr/>
        </p:nvPicPr>
        <p:blipFill>
          <a:blip r:embed="rId2" cstate="print"/>
          <a:stretch>
            <a:fillRect/>
          </a:stretch>
        </p:blipFill>
        <p:spPr>
          <a:xfrm>
            <a:off x="193184" y="4800600"/>
            <a:ext cx="914400" cy="922986"/>
          </a:xfrm>
          <a:prstGeom prst="rect">
            <a:avLst/>
          </a:prstGeom>
        </p:spPr>
      </p:pic>
    </p:spTree>
  </p:cSld>
  <p:clrMapOvr>
    <a:masterClrMapping/>
  </p:clrMapOvr>
  <p:transition spd="med">
    <p:fade thruBlk="1"/>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33600" y="1371600"/>
            <a:ext cx="7010400" cy="685800"/>
          </a:xfrm>
        </p:spPr>
        <p:txBody>
          <a:bodyPr/>
          <a:lstStyle/>
          <a:p>
            <a:r>
              <a:rPr lang="en-CA" sz="3000" u="sng" dirty="0" smtClean="0"/>
              <a:t>9) </a:t>
            </a:r>
            <a:r>
              <a:rPr lang="en-CA" sz="3000" u="sng" dirty="0" err="1" smtClean="0"/>
              <a:t>Enjeu</a:t>
            </a:r>
            <a:r>
              <a:rPr lang="en-CA" sz="3000" u="sng" dirty="0" smtClean="0"/>
              <a:t> </a:t>
            </a:r>
            <a:r>
              <a:rPr lang="en-CA" sz="3000" u="sng" dirty="0" err="1" smtClean="0"/>
              <a:t>d’occupation</a:t>
            </a:r>
            <a:r>
              <a:rPr lang="en-CA" sz="3000" u="sng" dirty="0" smtClean="0"/>
              <a:t> de </a:t>
            </a:r>
            <a:r>
              <a:rPr lang="en-CA" sz="3000" u="sng" dirty="0" err="1" smtClean="0"/>
              <a:t>l’espace</a:t>
            </a:r>
            <a:r>
              <a:rPr lang="en-CA" sz="3000" u="sng" dirty="0" smtClean="0"/>
              <a:t> </a:t>
            </a:r>
            <a:r>
              <a:rPr lang="en-CA" sz="3000" u="sng" dirty="0" err="1" smtClean="0"/>
              <a:t>publique</a:t>
            </a:r>
            <a:r>
              <a:rPr lang="en-CA" sz="3000" u="sng" dirty="0" smtClean="0"/>
              <a:t> et judiciarisation</a:t>
            </a:r>
            <a:endParaRPr lang="fr-FR" sz="3000" u="sng" dirty="0"/>
          </a:p>
        </p:txBody>
      </p:sp>
      <p:sp>
        <p:nvSpPr>
          <p:cNvPr id="3" name="Espace réservé du contenu 2"/>
          <p:cNvSpPr>
            <a:spLocks noGrp="1"/>
          </p:cNvSpPr>
          <p:nvPr>
            <p:ph idx="1"/>
          </p:nvPr>
        </p:nvSpPr>
        <p:spPr>
          <a:xfrm>
            <a:off x="2133600" y="2362200"/>
            <a:ext cx="6324600" cy="4114800"/>
          </a:xfrm>
        </p:spPr>
        <p:txBody>
          <a:bodyPr/>
          <a:lstStyle/>
          <a:p>
            <a:pPr algn="ctr">
              <a:spcBef>
                <a:spcPts val="0"/>
              </a:spcBef>
              <a:buNone/>
            </a:pPr>
            <a:r>
              <a:rPr lang="fr-CA" sz="3200" dirty="0" smtClean="0">
                <a:solidFill>
                  <a:schemeClr val="accent1">
                    <a:lumMod val="60000"/>
                    <a:lumOff val="40000"/>
                  </a:schemeClr>
                </a:solidFill>
              </a:rPr>
              <a:t>Le cas # 29</a:t>
            </a:r>
          </a:p>
          <a:p>
            <a:pPr>
              <a:spcBef>
                <a:spcPts val="0"/>
              </a:spcBef>
              <a:buNone/>
            </a:pPr>
            <a:endParaRPr lang="fr-FR" sz="2400" dirty="0" smtClean="0">
              <a:solidFill>
                <a:schemeClr val="accent1">
                  <a:lumMod val="60000"/>
                  <a:lumOff val="40000"/>
                </a:schemeClr>
              </a:solidFill>
            </a:endParaRPr>
          </a:p>
          <a:p>
            <a:pPr marL="0" algn="just">
              <a:spcBef>
                <a:spcPts val="0"/>
              </a:spcBef>
              <a:buNone/>
            </a:pPr>
            <a:r>
              <a:rPr lang="fr-CA" sz="1600" dirty="0" smtClean="0">
                <a:solidFill>
                  <a:srgbClr val="FF3300"/>
                </a:solidFill>
              </a:rPr>
              <a:t>Un jeune de 22 ans a reçu </a:t>
            </a:r>
            <a:r>
              <a:rPr lang="fr-CA" sz="1600" u="sng" dirty="0" smtClean="0">
                <a:solidFill>
                  <a:srgbClr val="FF3300"/>
                </a:solidFill>
              </a:rPr>
              <a:t>10 contraventions en 3 mois</a:t>
            </a:r>
            <a:r>
              <a:rPr lang="fr-CA" sz="1600" dirty="0" smtClean="0">
                <a:solidFill>
                  <a:srgbClr val="FF3300"/>
                </a:solidFill>
              </a:rPr>
              <a:t>.  Six  contraventions lui ont été données pour avoir enfreint le règlement RRVM c. P-1 1 soit : </a:t>
            </a:r>
            <a:r>
              <a:rPr lang="fr-CA" sz="1600" i="1" dirty="0" smtClean="0">
                <a:solidFill>
                  <a:srgbClr val="FF3300"/>
                </a:solidFill>
              </a:rPr>
              <a:t>Il est défendu à toute personne de gêner ou d’entraver la circulation des piétons et des véhicules automobiles en se tenant immobile, en rôdant ou flânant sur les voies et places publiques et en refusant, sans motif valable, de circuler à la demande d’un agent de la paix.  </a:t>
            </a:r>
            <a:r>
              <a:rPr lang="fr-CA" sz="1600" dirty="0" smtClean="0">
                <a:solidFill>
                  <a:srgbClr val="FF3300"/>
                </a:solidFill>
              </a:rPr>
              <a:t>Une contravention</a:t>
            </a:r>
            <a:r>
              <a:rPr lang="fr-CA" sz="1600" i="1" dirty="0" smtClean="0">
                <a:solidFill>
                  <a:srgbClr val="FF3300"/>
                </a:solidFill>
              </a:rPr>
              <a:t>  </a:t>
            </a:r>
            <a:r>
              <a:rPr lang="fr-CA" sz="1600" dirty="0" smtClean="0">
                <a:solidFill>
                  <a:srgbClr val="FF3300"/>
                </a:solidFill>
              </a:rPr>
              <a:t>pour avoir enfreint l’article STM CA-3 4.06 soit :</a:t>
            </a:r>
            <a:r>
              <a:rPr lang="fr-CA" sz="1600" i="1" dirty="0" smtClean="0">
                <a:solidFill>
                  <a:srgbClr val="FF3300"/>
                </a:solidFill>
              </a:rPr>
              <a:t> Il est interdit de gêner ou d’entraver la libre circulation des voyageurs notamment en s’immobilisant, en rôdant ou en flânant dans un véhicule ou dans une station de métro.  </a:t>
            </a:r>
            <a:r>
              <a:rPr lang="fr-CA" sz="1600" dirty="0" smtClean="0">
                <a:solidFill>
                  <a:srgbClr val="FF3300"/>
                </a:solidFill>
              </a:rPr>
              <a:t>Trois contraventions ont été émises pour le règlement RRVM c. P-3 3 soit : </a:t>
            </a:r>
            <a:r>
              <a:rPr lang="fr-CA" sz="1600" i="1" dirty="0" smtClean="0">
                <a:solidFill>
                  <a:srgbClr val="FF3300"/>
                </a:solidFill>
              </a:rPr>
              <a:t>Il est interdit de se trouver dans un parc lorsque ce dernier est fermé.  Un parc est ouvert au public en tout temps à moins que les jours ou les heures de fermeture de ce parc n’aient fait l’objet d’une ordonnance.  </a:t>
            </a:r>
            <a:r>
              <a:rPr lang="fr-CA" sz="1600" dirty="0" smtClean="0">
                <a:solidFill>
                  <a:srgbClr val="FF3300"/>
                </a:solidFill>
              </a:rPr>
              <a:t>Au moment de nous montrer ses contraventions, le </a:t>
            </a:r>
            <a:r>
              <a:rPr lang="fr-CA" sz="1600" u="sng" dirty="0" smtClean="0">
                <a:solidFill>
                  <a:srgbClr val="FF3300"/>
                </a:solidFill>
              </a:rPr>
              <a:t>montant total des contraventions était de 1980,00$</a:t>
            </a:r>
            <a:endParaRPr lang="fr-FR" sz="1600" dirty="0" smtClean="0">
              <a:solidFill>
                <a:srgbClr val="FF3300"/>
              </a:solidFill>
            </a:endParaRPr>
          </a:p>
          <a:p>
            <a:pPr>
              <a:buNone/>
            </a:pPr>
            <a:endParaRPr lang="fr-FR" dirty="0"/>
          </a:p>
        </p:txBody>
      </p:sp>
      <p:sp>
        <p:nvSpPr>
          <p:cNvPr id="4" name="Espace réservé du numéro de diapositive 3"/>
          <p:cNvSpPr>
            <a:spLocks noGrp="1"/>
          </p:cNvSpPr>
          <p:nvPr>
            <p:ph type="sldNum" sz="quarter" idx="10"/>
          </p:nvPr>
        </p:nvSpPr>
        <p:spPr/>
        <p:txBody>
          <a:bodyPr/>
          <a:lstStyle/>
          <a:p>
            <a:pPr>
              <a:defRPr/>
            </a:pPr>
            <a:fld id="{CEA8D5A9-48D7-45DE-9D53-E71C60B7BD00}" type="slidenum">
              <a:rPr lang="fr-CA" smtClean="0"/>
              <a:pPr>
                <a:defRPr/>
              </a:pPr>
              <a:t>33</a:t>
            </a:fld>
            <a:endParaRPr lang="fr-CA" dirty="0"/>
          </a:p>
        </p:txBody>
      </p:sp>
      <p:pic>
        <p:nvPicPr>
          <p:cNvPr id="5" name="Image 4" descr="Logo-RDJ.JPG"/>
          <p:cNvPicPr>
            <a:picLocks noChangeAspect="1"/>
          </p:cNvPicPr>
          <p:nvPr/>
        </p:nvPicPr>
        <p:blipFill>
          <a:blip r:embed="rId2" cstate="print"/>
          <a:stretch>
            <a:fillRect/>
          </a:stretch>
        </p:blipFill>
        <p:spPr>
          <a:xfrm>
            <a:off x="193184" y="4800600"/>
            <a:ext cx="914400" cy="922986"/>
          </a:xfrm>
          <a:prstGeom prst="rect">
            <a:avLst/>
          </a:prstGeom>
        </p:spPr>
      </p:pic>
    </p:spTree>
  </p:cSld>
  <p:clrMapOvr>
    <a:masterClrMapping/>
  </p:clrMapOvr>
  <p:transition spd="med">
    <p:fade thruBlk="1"/>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33600" y="1371600"/>
            <a:ext cx="7010400" cy="685800"/>
          </a:xfrm>
        </p:spPr>
        <p:txBody>
          <a:bodyPr/>
          <a:lstStyle/>
          <a:p>
            <a:r>
              <a:rPr lang="en-CA" sz="3000" u="sng" dirty="0" smtClean="0"/>
              <a:t>10) Des actions qui portent – </a:t>
            </a:r>
            <a:r>
              <a:rPr lang="en-CA" sz="3000" u="sng" dirty="0" err="1" smtClean="0"/>
              <a:t>agir</a:t>
            </a:r>
            <a:r>
              <a:rPr lang="en-CA" sz="3000" u="sng" dirty="0" smtClean="0"/>
              <a:t> ensemble</a:t>
            </a:r>
            <a:endParaRPr lang="fr-FR" sz="3000" u="sng" dirty="0"/>
          </a:p>
        </p:txBody>
      </p:sp>
      <p:sp>
        <p:nvSpPr>
          <p:cNvPr id="3" name="Espace réservé du contenu 2"/>
          <p:cNvSpPr>
            <a:spLocks noGrp="1"/>
          </p:cNvSpPr>
          <p:nvPr>
            <p:ph idx="1"/>
          </p:nvPr>
        </p:nvSpPr>
        <p:spPr>
          <a:xfrm>
            <a:off x="2133600" y="2362200"/>
            <a:ext cx="6324600" cy="4114800"/>
          </a:xfrm>
        </p:spPr>
        <p:txBody>
          <a:bodyPr/>
          <a:lstStyle/>
          <a:p>
            <a:pPr>
              <a:buNone/>
            </a:pPr>
            <a:r>
              <a:rPr lang="fr-CA" sz="2400" dirty="0" smtClean="0">
                <a:solidFill>
                  <a:schemeClr val="accent1">
                    <a:lumMod val="60000"/>
                    <a:lumOff val="40000"/>
                  </a:schemeClr>
                </a:solidFill>
              </a:rPr>
              <a:t>1) Commission Parlementaire en Itinérance : « Itinérance : agissons ensemble »</a:t>
            </a:r>
            <a:endParaRPr lang="fr-FR" sz="2400" dirty="0" smtClean="0">
              <a:solidFill>
                <a:schemeClr val="accent1">
                  <a:lumMod val="60000"/>
                  <a:lumOff val="40000"/>
                </a:schemeClr>
              </a:solidFill>
            </a:endParaRPr>
          </a:p>
          <a:p>
            <a:pPr>
              <a:buNone/>
            </a:pPr>
            <a:r>
              <a:rPr lang="fr-CA" sz="2400" dirty="0" smtClean="0">
                <a:solidFill>
                  <a:schemeClr val="accent1">
                    <a:lumMod val="60000"/>
                    <a:lumOff val="40000"/>
                  </a:schemeClr>
                </a:solidFill>
              </a:rPr>
              <a:t>2) Avis du Barreau du Québec</a:t>
            </a:r>
            <a:endParaRPr lang="fr-FR" sz="2400" dirty="0" smtClean="0">
              <a:solidFill>
                <a:schemeClr val="accent1">
                  <a:lumMod val="60000"/>
                  <a:lumOff val="40000"/>
                </a:schemeClr>
              </a:solidFill>
            </a:endParaRPr>
          </a:p>
          <a:p>
            <a:pPr>
              <a:buNone/>
            </a:pPr>
            <a:r>
              <a:rPr lang="fr-CA" sz="2400" dirty="0" smtClean="0">
                <a:solidFill>
                  <a:schemeClr val="accent1">
                    <a:lumMod val="60000"/>
                    <a:lumOff val="40000"/>
                  </a:schemeClr>
                </a:solidFill>
              </a:rPr>
              <a:t>3) Avis de la Commission des droits de la personne et des droits de la jeunesse</a:t>
            </a:r>
            <a:endParaRPr lang="fr-FR" sz="2400" dirty="0" smtClean="0">
              <a:solidFill>
                <a:schemeClr val="accent1">
                  <a:lumMod val="60000"/>
                  <a:lumOff val="40000"/>
                </a:schemeClr>
              </a:solidFill>
            </a:endParaRPr>
          </a:p>
          <a:p>
            <a:pPr>
              <a:buNone/>
            </a:pPr>
            <a:r>
              <a:rPr lang="fr-CA" sz="2400" dirty="0" smtClean="0">
                <a:solidFill>
                  <a:schemeClr val="accent1">
                    <a:lumMod val="60000"/>
                    <a:lumOff val="40000"/>
                  </a:schemeClr>
                </a:solidFill>
              </a:rPr>
              <a:t>4) Vers une politique en itinérance?</a:t>
            </a:r>
            <a:endParaRPr lang="fr-FR" sz="2400" dirty="0" smtClean="0">
              <a:solidFill>
                <a:schemeClr val="accent1">
                  <a:lumMod val="60000"/>
                  <a:lumOff val="40000"/>
                </a:schemeClr>
              </a:solidFill>
            </a:endParaRPr>
          </a:p>
          <a:p>
            <a:pPr>
              <a:buNone/>
            </a:pPr>
            <a:r>
              <a:rPr lang="fr-CA" sz="2400" dirty="0" smtClean="0">
                <a:solidFill>
                  <a:schemeClr val="accent1">
                    <a:lumMod val="60000"/>
                    <a:lumOff val="40000"/>
                  </a:schemeClr>
                </a:solidFill>
              </a:rPr>
              <a:t>5) Au-delà de la survie : la créativité et le dynamisme des organismes communautaires dans le paysage montréalais et québécois.</a:t>
            </a:r>
            <a:endParaRPr lang="fr-FR" sz="2400" dirty="0" smtClean="0">
              <a:solidFill>
                <a:schemeClr val="accent1">
                  <a:lumMod val="60000"/>
                  <a:lumOff val="40000"/>
                </a:schemeClr>
              </a:solidFill>
            </a:endParaRPr>
          </a:p>
          <a:p>
            <a:pPr>
              <a:buNone/>
            </a:pPr>
            <a:endParaRPr lang="fr-FR" dirty="0"/>
          </a:p>
        </p:txBody>
      </p:sp>
      <p:sp>
        <p:nvSpPr>
          <p:cNvPr id="4" name="Espace réservé du numéro de diapositive 3"/>
          <p:cNvSpPr>
            <a:spLocks noGrp="1"/>
          </p:cNvSpPr>
          <p:nvPr>
            <p:ph type="sldNum" sz="quarter" idx="10"/>
          </p:nvPr>
        </p:nvSpPr>
        <p:spPr/>
        <p:txBody>
          <a:bodyPr/>
          <a:lstStyle/>
          <a:p>
            <a:pPr>
              <a:defRPr/>
            </a:pPr>
            <a:fld id="{CEA8D5A9-48D7-45DE-9D53-E71C60B7BD00}" type="slidenum">
              <a:rPr lang="fr-CA" smtClean="0"/>
              <a:pPr>
                <a:defRPr/>
              </a:pPr>
              <a:t>34</a:t>
            </a:fld>
            <a:endParaRPr lang="fr-CA" dirty="0"/>
          </a:p>
        </p:txBody>
      </p:sp>
      <p:pic>
        <p:nvPicPr>
          <p:cNvPr id="5" name="Image 4" descr="Logo-RDJ.JPG"/>
          <p:cNvPicPr>
            <a:picLocks noChangeAspect="1"/>
          </p:cNvPicPr>
          <p:nvPr/>
        </p:nvPicPr>
        <p:blipFill>
          <a:blip r:embed="rId2" cstate="print"/>
          <a:stretch>
            <a:fillRect/>
          </a:stretch>
        </p:blipFill>
        <p:spPr>
          <a:xfrm>
            <a:off x="193184" y="4800600"/>
            <a:ext cx="914400" cy="922986"/>
          </a:xfrm>
          <a:prstGeom prst="rect">
            <a:avLst/>
          </a:prstGeom>
        </p:spPr>
      </p:pic>
    </p:spTree>
  </p:cSld>
  <p:clrMapOvr>
    <a:masterClrMapping/>
  </p:clrMapOvr>
  <p:transition spd="med">
    <p:fade thruBlk="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sz="3000" u="sng" dirty="0" err="1" smtClean="0"/>
              <a:t>Témoignages</a:t>
            </a:r>
            <a:r>
              <a:rPr lang="en-CA" sz="3000" u="sng" dirty="0" smtClean="0"/>
              <a:t> de </a:t>
            </a:r>
            <a:r>
              <a:rPr lang="en-CA" sz="3000" u="sng" dirty="0" err="1" smtClean="0"/>
              <a:t>jeunes</a:t>
            </a:r>
            <a:r>
              <a:rPr lang="en-CA" sz="3000" u="sng" dirty="0" smtClean="0"/>
              <a:t> : </a:t>
            </a:r>
            <a:endParaRPr lang="fr-FR" sz="3000" u="sng" dirty="0"/>
          </a:p>
        </p:txBody>
      </p:sp>
      <p:sp>
        <p:nvSpPr>
          <p:cNvPr id="3" name="Espace réservé du contenu 2"/>
          <p:cNvSpPr>
            <a:spLocks noGrp="1"/>
          </p:cNvSpPr>
          <p:nvPr>
            <p:ph idx="1"/>
          </p:nvPr>
        </p:nvSpPr>
        <p:spPr/>
        <p:txBody>
          <a:bodyPr/>
          <a:lstStyle/>
          <a:p>
            <a:pPr marL="0" algn="ctr">
              <a:spcBef>
                <a:spcPts val="0"/>
              </a:spcBef>
              <a:buNone/>
            </a:pPr>
            <a:r>
              <a:rPr lang="fr-CA" sz="2800" dirty="0" smtClean="0">
                <a:solidFill>
                  <a:srgbClr val="FF3300"/>
                </a:solidFill>
              </a:rPr>
              <a:t>« Le Refuge, c’est ma maison loin de ma maison »</a:t>
            </a:r>
            <a:r>
              <a:rPr lang="fr-FR" sz="2800" dirty="0" smtClean="0">
                <a:solidFill>
                  <a:srgbClr val="FF3300"/>
                </a:solidFill>
              </a:rPr>
              <a:t>. </a:t>
            </a:r>
            <a:r>
              <a:rPr lang="fr-CA" sz="2800" dirty="0" smtClean="0">
                <a:solidFill>
                  <a:srgbClr val="FF3300"/>
                </a:solidFill>
              </a:rPr>
              <a:t>(Dave, 2007)</a:t>
            </a:r>
          </a:p>
          <a:p>
            <a:pPr marL="0" algn="ctr">
              <a:spcBef>
                <a:spcPts val="0"/>
              </a:spcBef>
              <a:buNone/>
            </a:pPr>
            <a:endParaRPr lang="fr-FR" sz="2800" dirty="0" smtClean="0">
              <a:solidFill>
                <a:srgbClr val="FF3300"/>
              </a:solidFill>
            </a:endParaRPr>
          </a:p>
          <a:p>
            <a:pPr marL="0" algn="ctr">
              <a:spcBef>
                <a:spcPts val="0"/>
              </a:spcBef>
              <a:buNone/>
            </a:pPr>
            <a:r>
              <a:rPr lang="fr-CA" sz="2800" dirty="0" smtClean="0">
                <a:solidFill>
                  <a:srgbClr val="FF3300"/>
                </a:solidFill>
              </a:rPr>
              <a:t>« Le Refuge, c’est l’œil de mon cœur qui te suit partout dans les rues de Montréal pour t’apporter le réconfort donc tu as besoin.</a:t>
            </a:r>
            <a:r>
              <a:rPr lang="fr-FR" sz="2800" dirty="0" smtClean="0">
                <a:solidFill>
                  <a:srgbClr val="FF3300"/>
                </a:solidFill>
              </a:rPr>
              <a:t> </a:t>
            </a:r>
            <a:r>
              <a:rPr lang="fr-CA" sz="2800" dirty="0" smtClean="0">
                <a:solidFill>
                  <a:srgbClr val="FF3300"/>
                </a:solidFill>
              </a:rPr>
              <a:t>(David, 1998)</a:t>
            </a:r>
            <a:endParaRPr lang="fr-FR" sz="2800" dirty="0" smtClean="0">
              <a:solidFill>
                <a:srgbClr val="FF3300"/>
              </a:solidFill>
            </a:endParaRPr>
          </a:p>
          <a:p>
            <a:pPr>
              <a:buNone/>
            </a:pPr>
            <a:endParaRPr lang="fr-FR" dirty="0"/>
          </a:p>
        </p:txBody>
      </p:sp>
      <p:sp>
        <p:nvSpPr>
          <p:cNvPr id="4" name="Espace réservé du numéro de diapositive 3"/>
          <p:cNvSpPr>
            <a:spLocks noGrp="1"/>
          </p:cNvSpPr>
          <p:nvPr>
            <p:ph type="sldNum" sz="quarter" idx="10"/>
          </p:nvPr>
        </p:nvSpPr>
        <p:spPr/>
        <p:txBody>
          <a:bodyPr/>
          <a:lstStyle/>
          <a:p>
            <a:pPr>
              <a:defRPr/>
            </a:pPr>
            <a:fld id="{CEA8D5A9-48D7-45DE-9D53-E71C60B7BD00}" type="slidenum">
              <a:rPr lang="fr-CA" smtClean="0"/>
              <a:pPr>
                <a:defRPr/>
              </a:pPr>
              <a:t>35</a:t>
            </a:fld>
            <a:endParaRPr lang="fr-CA"/>
          </a:p>
        </p:txBody>
      </p:sp>
      <p:pic>
        <p:nvPicPr>
          <p:cNvPr id="5" name="Image 4" descr="Logo-RDJ.JPG"/>
          <p:cNvPicPr>
            <a:picLocks noChangeAspect="1"/>
          </p:cNvPicPr>
          <p:nvPr/>
        </p:nvPicPr>
        <p:blipFill>
          <a:blip r:embed="rId2" cstate="print"/>
          <a:stretch>
            <a:fillRect/>
          </a:stretch>
        </p:blipFill>
        <p:spPr>
          <a:xfrm>
            <a:off x="193184" y="4800600"/>
            <a:ext cx="914400" cy="922986"/>
          </a:xfrm>
          <a:prstGeom prst="rect">
            <a:avLst/>
          </a:prstGeom>
        </p:spPr>
      </p:pic>
    </p:spTree>
  </p:cSld>
  <p:clrMapOvr>
    <a:masterClrMapping/>
  </p:clrMapOvr>
  <p:transition spd="med">
    <p:fade thruBlk="1"/>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numéro de diapositive 1"/>
          <p:cNvSpPr>
            <a:spLocks noGrp="1"/>
          </p:cNvSpPr>
          <p:nvPr>
            <p:ph type="sldNum" sz="quarter" idx="10"/>
          </p:nvPr>
        </p:nvSpPr>
        <p:spPr/>
        <p:txBody>
          <a:bodyPr/>
          <a:lstStyle/>
          <a:p>
            <a:pPr>
              <a:defRPr/>
            </a:pPr>
            <a:fld id="{B120E1A4-2322-4182-A024-45A432A9E288}" type="slidenum">
              <a:rPr lang="fr-CA" smtClean="0"/>
              <a:pPr>
                <a:defRPr/>
              </a:pPr>
              <a:t>36</a:t>
            </a:fld>
            <a:endParaRPr lang="fr-CA"/>
          </a:p>
        </p:txBody>
      </p:sp>
      <p:pic>
        <p:nvPicPr>
          <p:cNvPr id="3076" name="Picture 4"/>
          <p:cNvPicPr>
            <a:picLocks noChangeAspect="1" noChangeArrowheads="1"/>
          </p:cNvPicPr>
          <p:nvPr/>
        </p:nvPicPr>
        <p:blipFill>
          <a:blip r:embed="rId2" cstate="print"/>
          <a:srcRect/>
          <a:stretch>
            <a:fillRect/>
          </a:stretch>
        </p:blipFill>
        <p:spPr bwMode="auto">
          <a:xfrm>
            <a:off x="2743200" y="1295400"/>
            <a:ext cx="4572000" cy="4927107"/>
          </a:xfrm>
          <a:prstGeom prst="rect">
            <a:avLst/>
          </a:prstGeom>
          <a:noFill/>
          <a:ln w="9525">
            <a:noFill/>
            <a:miter lim="800000"/>
            <a:headEnd/>
            <a:tailEnd/>
          </a:ln>
        </p:spPr>
      </p:pic>
      <p:pic>
        <p:nvPicPr>
          <p:cNvPr id="4" name="Image 3" descr="Logo-RDJ.JPG"/>
          <p:cNvPicPr>
            <a:picLocks noChangeAspect="1"/>
          </p:cNvPicPr>
          <p:nvPr/>
        </p:nvPicPr>
        <p:blipFill>
          <a:blip r:embed="rId3" cstate="print"/>
          <a:stretch>
            <a:fillRect/>
          </a:stretch>
        </p:blipFill>
        <p:spPr>
          <a:xfrm>
            <a:off x="193184" y="4800600"/>
            <a:ext cx="914400" cy="922986"/>
          </a:xfrm>
          <a:prstGeom prst="rect">
            <a:avLst/>
          </a:prstGeom>
        </p:spPr>
      </p:pic>
    </p:spTree>
  </p:cSld>
  <p:clrMapOvr>
    <a:masterClrMapping/>
  </p:clrMapOvr>
  <p:transition spd="med">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076"/>
                                        </p:tgtEl>
                                        <p:attrNameLst>
                                          <p:attrName>style.visibility</p:attrName>
                                        </p:attrNameLst>
                                      </p:cBhvr>
                                      <p:to>
                                        <p:strVal val="visible"/>
                                      </p:to>
                                    </p:set>
                                    <p:animEffect transition="in" filter="fade">
                                      <p:cBhvr>
                                        <p:cTn id="7" dur="1000"/>
                                        <p:tgtEl>
                                          <p:spTgt spid="30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sz="3000" u="sng" dirty="0" smtClean="0"/>
              <a:t>Sites Internet</a:t>
            </a:r>
            <a:endParaRPr lang="fr-FR" sz="3000" u="sng" dirty="0"/>
          </a:p>
        </p:txBody>
      </p:sp>
      <p:sp>
        <p:nvSpPr>
          <p:cNvPr id="3" name="Espace réservé du contenu 2"/>
          <p:cNvSpPr>
            <a:spLocks noGrp="1"/>
          </p:cNvSpPr>
          <p:nvPr>
            <p:ph idx="1"/>
          </p:nvPr>
        </p:nvSpPr>
        <p:spPr>
          <a:xfrm>
            <a:off x="2133600" y="2133600"/>
            <a:ext cx="6324600" cy="3429000"/>
          </a:xfrm>
        </p:spPr>
        <p:txBody>
          <a:bodyPr numCol="2"/>
          <a:lstStyle/>
          <a:p>
            <a:pPr indent="-166688"/>
            <a:r>
              <a:rPr lang="fr-CA" sz="1200" dirty="0" smtClean="0">
                <a:solidFill>
                  <a:schemeClr val="accent1">
                    <a:lumMod val="60000"/>
                    <a:lumOff val="40000"/>
                  </a:schemeClr>
                </a:solidFill>
              </a:rPr>
              <a:t>Action </a:t>
            </a:r>
            <a:r>
              <a:rPr lang="fr-CA" sz="1200" dirty="0" err="1" smtClean="0">
                <a:solidFill>
                  <a:schemeClr val="accent1">
                    <a:lumMod val="60000"/>
                    <a:lumOff val="40000"/>
                  </a:schemeClr>
                </a:solidFill>
              </a:rPr>
              <a:t>Séro</a:t>
            </a:r>
            <a:r>
              <a:rPr lang="fr-CA" sz="1200" dirty="0" smtClean="0">
                <a:solidFill>
                  <a:schemeClr val="accent1">
                    <a:lumMod val="60000"/>
                    <a:lumOff val="40000"/>
                  </a:schemeClr>
                </a:solidFill>
              </a:rPr>
              <a:t>-Zéro</a:t>
            </a:r>
            <a:r>
              <a:rPr lang="fr-FR" sz="1200" dirty="0" smtClean="0">
                <a:solidFill>
                  <a:schemeClr val="accent1">
                    <a:lumMod val="60000"/>
                    <a:lumOff val="40000"/>
                  </a:schemeClr>
                </a:solidFill>
              </a:rPr>
              <a:t> </a:t>
            </a:r>
            <a:r>
              <a:rPr lang="fr-CA" sz="1200" u="sng" dirty="0" smtClean="0">
                <a:solidFill>
                  <a:schemeClr val="accent1">
                    <a:lumMod val="60000"/>
                    <a:lumOff val="40000"/>
                  </a:schemeClr>
                </a:solidFill>
                <a:hlinkClick r:id="rId2"/>
              </a:rPr>
              <a:t>http://www.sero-zero.qc.ca/</a:t>
            </a:r>
            <a:endParaRPr lang="fr-FR" sz="1200" dirty="0" smtClean="0">
              <a:solidFill>
                <a:schemeClr val="accent1">
                  <a:lumMod val="60000"/>
                  <a:lumOff val="40000"/>
                </a:schemeClr>
              </a:solidFill>
            </a:endParaRPr>
          </a:p>
          <a:p>
            <a:pPr indent="-166688"/>
            <a:r>
              <a:rPr lang="fr-CA" sz="1200" dirty="0" smtClean="0">
                <a:solidFill>
                  <a:schemeClr val="accent1">
                    <a:lumMod val="60000"/>
                    <a:lumOff val="40000"/>
                  </a:schemeClr>
                </a:solidFill>
              </a:rPr>
              <a:t>Auberge du cœur du Québec</a:t>
            </a:r>
            <a:r>
              <a:rPr lang="fr-FR" sz="1200" dirty="0" smtClean="0">
                <a:solidFill>
                  <a:schemeClr val="accent1">
                    <a:lumMod val="60000"/>
                    <a:lumOff val="40000"/>
                  </a:schemeClr>
                </a:solidFill>
              </a:rPr>
              <a:t> </a:t>
            </a:r>
            <a:r>
              <a:rPr lang="en-CA" sz="1200" u="sng" dirty="0" smtClean="0">
                <a:solidFill>
                  <a:schemeClr val="accent1">
                    <a:lumMod val="60000"/>
                    <a:lumOff val="40000"/>
                  </a:schemeClr>
                </a:solidFill>
                <a:hlinkClick r:id="rId3"/>
              </a:rPr>
              <a:t>http://www.aubergesducoeur.com</a:t>
            </a:r>
            <a:endParaRPr lang="fr-FR" sz="1200" dirty="0" smtClean="0">
              <a:solidFill>
                <a:schemeClr val="accent1">
                  <a:lumMod val="60000"/>
                  <a:lumOff val="40000"/>
                </a:schemeClr>
              </a:solidFill>
            </a:endParaRPr>
          </a:p>
          <a:p>
            <a:pPr indent="-166688"/>
            <a:r>
              <a:rPr lang="fr-CA" sz="1200" dirty="0" smtClean="0">
                <a:solidFill>
                  <a:schemeClr val="accent1">
                    <a:lumMod val="60000"/>
                    <a:lumOff val="40000"/>
                  </a:schemeClr>
                </a:solidFill>
              </a:rPr>
              <a:t>CACTUS-Montréal</a:t>
            </a:r>
            <a:r>
              <a:rPr lang="fr-FR" sz="1200" dirty="0" smtClean="0">
                <a:solidFill>
                  <a:schemeClr val="accent1">
                    <a:lumMod val="60000"/>
                    <a:lumOff val="40000"/>
                  </a:schemeClr>
                </a:solidFill>
              </a:rPr>
              <a:t> </a:t>
            </a:r>
            <a:r>
              <a:rPr lang="fr-CA" sz="1200" u="sng" dirty="0" smtClean="0">
                <a:solidFill>
                  <a:schemeClr val="accent1">
                    <a:lumMod val="60000"/>
                    <a:lumOff val="40000"/>
                  </a:schemeClr>
                </a:solidFill>
                <a:hlinkClick r:id="rId4"/>
              </a:rPr>
              <a:t>http://www.cactusmontreal.org/</a:t>
            </a:r>
            <a:endParaRPr lang="fr-FR" sz="1200" dirty="0" smtClean="0">
              <a:solidFill>
                <a:schemeClr val="accent1">
                  <a:lumMod val="60000"/>
                  <a:lumOff val="40000"/>
                </a:schemeClr>
              </a:solidFill>
            </a:endParaRPr>
          </a:p>
          <a:p>
            <a:pPr indent="-166688"/>
            <a:r>
              <a:rPr lang="fr-CA" sz="1200" dirty="0" smtClean="0">
                <a:solidFill>
                  <a:schemeClr val="accent1">
                    <a:lumMod val="60000"/>
                    <a:lumOff val="40000"/>
                  </a:schemeClr>
                </a:solidFill>
              </a:rPr>
              <a:t>Centre jeunesse de Montréal  </a:t>
            </a:r>
            <a:r>
              <a:rPr lang="fr-CA" sz="1200" u="sng" dirty="0" smtClean="0">
                <a:solidFill>
                  <a:schemeClr val="accent1">
                    <a:lumMod val="60000"/>
                    <a:lumOff val="40000"/>
                  </a:schemeClr>
                </a:solidFill>
                <a:hlinkClick r:id="rId5"/>
              </a:rPr>
              <a:t>http://www.centrejeunessedemontreal.qc.ca/cjm_mission.htm</a:t>
            </a:r>
            <a:endParaRPr lang="fr-FR" sz="1200" dirty="0" smtClean="0">
              <a:solidFill>
                <a:schemeClr val="accent1">
                  <a:lumMod val="60000"/>
                  <a:lumOff val="40000"/>
                </a:schemeClr>
              </a:solidFill>
            </a:endParaRPr>
          </a:p>
          <a:p>
            <a:pPr indent="-166688"/>
            <a:r>
              <a:rPr lang="en-CA" sz="1200" dirty="0" smtClean="0">
                <a:solidFill>
                  <a:schemeClr val="accent1">
                    <a:lumMod val="60000"/>
                    <a:lumOff val="40000"/>
                  </a:schemeClr>
                </a:solidFill>
              </a:rPr>
              <a:t>CSSS Jeanne-</a:t>
            </a:r>
            <a:r>
              <a:rPr lang="en-CA" sz="1200" dirty="0" err="1" smtClean="0">
                <a:solidFill>
                  <a:schemeClr val="accent1">
                    <a:lumMod val="60000"/>
                    <a:lumOff val="40000"/>
                  </a:schemeClr>
                </a:solidFill>
              </a:rPr>
              <a:t>Mance</a:t>
            </a:r>
            <a:r>
              <a:rPr lang="en-CA" sz="1200" dirty="0" smtClean="0">
                <a:solidFill>
                  <a:schemeClr val="accent1">
                    <a:lumMod val="60000"/>
                    <a:lumOff val="40000"/>
                  </a:schemeClr>
                </a:solidFill>
              </a:rPr>
              <a:t> </a:t>
            </a:r>
            <a:r>
              <a:rPr lang="en-CA" sz="1200" u="sng" dirty="0" smtClean="0">
                <a:solidFill>
                  <a:schemeClr val="accent1">
                    <a:lumMod val="60000"/>
                    <a:lumOff val="40000"/>
                  </a:schemeClr>
                </a:solidFill>
                <a:hlinkClick r:id="rId6"/>
              </a:rPr>
              <a:t>http://www.santemontreal.qc.ca/csss/jeannemance/fr/default.aspx?sortcode=1.40.46</a:t>
            </a:r>
            <a:endParaRPr lang="fr-FR" sz="1200" dirty="0" smtClean="0">
              <a:solidFill>
                <a:schemeClr val="accent1">
                  <a:lumMod val="60000"/>
                  <a:lumOff val="40000"/>
                </a:schemeClr>
              </a:solidFill>
            </a:endParaRPr>
          </a:p>
          <a:p>
            <a:pPr indent="-166688"/>
            <a:r>
              <a:rPr lang="fr-CA" sz="1200" dirty="0" smtClean="0">
                <a:solidFill>
                  <a:schemeClr val="accent1">
                    <a:lumMod val="60000"/>
                    <a:lumOff val="40000"/>
                  </a:schemeClr>
                </a:solidFill>
              </a:rPr>
              <a:t>Dans la rue </a:t>
            </a:r>
            <a:r>
              <a:rPr lang="fr-CA" sz="1200" u="sng" dirty="0" smtClean="0">
                <a:solidFill>
                  <a:schemeClr val="accent1">
                    <a:lumMod val="60000"/>
                    <a:lumOff val="40000"/>
                  </a:schemeClr>
                </a:solidFill>
                <a:hlinkClick r:id="rId7"/>
              </a:rPr>
              <a:t>www.danslarue.com</a:t>
            </a:r>
            <a:endParaRPr lang="fr-FR" sz="1200" dirty="0" smtClean="0">
              <a:solidFill>
                <a:schemeClr val="accent1">
                  <a:lumMod val="60000"/>
                  <a:lumOff val="40000"/>
                </a:schemeClr>
              </a:solidFill>
            </a:endParaRPr>
          </a:p>
          <a:p>
            <a:pPr indent="-166688"/>
            <a:r>
              <a:rPr lang="fr-CA" sz="1200" dirty="0" smtClean="0">
                <a:solidFill>
                  <a:schemeClr val="accent1">
                    <a:lumMod val="60000"/>
                    <a:lumOff val="40000"/>
                  </a:schemeClr>
                </a:solidFill>
              </a:rPr>
              <a:t>Dîner St-Louis </a:t>
            </a:r>
            <a:r>
              <a:rPr lang="fr-CA" sz="1200" u="sng" dirty="0" smtClean="0">
                <a:solidFill>
                  <a:schemeClr val="accent1">
                    <a:lumMod val="60000"/>
                    <a:lumOff val="40000"/>
                  </a:schemeClr>
                </a:solidFill>
                <a:hlinkClick r:id="rId8"/>
              </a:rPr>
              <a:t>http://www.diners-st-louis.org/index.htm</a:t>
            </a:r>
            <a:endParaRPr lang="fr-FR" sz="1200" dirty="0" smtClean="0">
              <a:solidFill>
                <a:schemeClr val="accent1">
                  <a:lumMod val="60000"/>
                  <a:lumOff val="40000"/>
                </a:schemeClr>
              </a:solidFill>
            </a:endParaRPr>
          </a:p>
          <a:p>
            <a:pPr indent="-166688"/>
            <a:r>
              <a:rPr lang="fr-CA" sz="1200" dirty="0" smtClean="0">
                <a:solidFill>
                  <a:schemeClr val="accent1">
                    <a:lumMod val="60000"/>
                    <a:lumOff val="40000"/>
                  </a:schemeClr>
                </a:solidFill>
              </a:rPr>
              <a:t>École du service social </a:t>
            </a:r>
            <a:r>
              <a:rPr lang="fr-CA" sz="1200" u="sng" dirty="0" smtClean="0">
                <a:solidFill>
                  <a:schemeClr val="accent1">
                    <a:lumMod val="60000"/>
                    <a:lumOff val="40000"/>
                  </a:schemeClr>
                </a:solidFill>
                <a:hlinkClick r:id="rId9"/>
              </a:rPr>
              <a:t>http://www.esersoc.umontreal.ca/</a:t>
            </a:r>
            <a:endParaRPr lang="fr-FR" sz="1200" dirty="0" smtClean="0">
              <a:solidFill>
                <a:schemeClr val="accent1">
                  <a:lumMod val="60000"/>
                  <a:lumOff val="40000"/>
                </a:schemeClr>
              </a:solidFill>
            </a:endParaRPr>
          </a:p>
          <a:p>
            <a:pPr indent="-166688"/>
            <a:r>
              <a:rPr lang="fr-CA" sz="1200" dirty="0" smtClean="0">
                <a:solidFill>
                  <a:schemeClr val="accent1">
                    <a:lumMod val="60000"/>
                    <a:lumOff val="40000"/>
                  </a:schemeClr>
                </a:solidFill>
              </a:rPr>
              <a:t>En Marge 12-17 </a:t>
            </a:r>
            <a:r>
              <a:rPr lang="fr-CA" sz="1200" u="sng" dirty="0" smtClean="0">
                <a:solidFill>
                  <a:schemeClr val="accent1">
                    <a:lumMod val="60000"/>
                    <a:lumOff val="40000"/>
                  </a:schemeClr>
                </a:solidFill>
                <a:hlinkClick r:id="rId10"/>
              </a:rPr>
              <a:t>http://enmarge1217.ca/</a:t>
            </a:r>
            <a:endParaRPr lang="fr-FR" sz="1200" dirty="0" smtClean="0">
              <a:solidFill>
                <a:schemeClr val="accent1">
                  <a:lumMod val="60000"/>
                  <a:lumOff val="40000"/>
                </a:schemeClr>
              </a:solidFill>
            </a:endParaRPr>
          </a:p>
          <a:p>
            <a:pPr indent="-166688"/>
            <a:r>
              <a:rPr lang="fr-CA" sz="1200" dirty="0" smtClean="0">
                <a:solidFill>
                  <a:schemeClr val="accent1">
                    <a:lumMod val="60000"/>
                    <a:lumOff val="40000"/>
                  </a:schemeClr>
                </a:solidFill>
              </a:rPr>
              <a:t>Faculté de psychoéducation de l’Université de Montréal </a:t>
            </a:r>
            <a:r>
              <a:rPr lang="fr-CA" sz="1200" u="sng" dirty="0" smtClean="0">
                <a:solidFill>
                  <a:schemeClr val="accent1">
                    <a:lumMod val="60000"/>
                    <a:lumOff val="40000"/>
                  </a:schemeClr>
                </a:solidFill>
                <a:hlinkClick r:id="rId11"/>
              </a:rPr>
              <a:t>http://www.psyced.umontreal.ca/</a:t>
            </a:r>
            <a:endParaRPr lang="fr-FR" sz="1200" dirty="0" smtClean="0">
              <a:solidFill>
                <a:schemeClr val="accent1">
                  <a:lumMod val="60000"/>
                  <a:lumOff val="40000"/>
                </a:schemeClr>
              </a:solidFill>
            </a:endParaRPr>
          </a:p>
          <a:p>
            <a:pPr indent="-166688"/>
            <a:r>
              <a:rPr lang="fr-CA" sz="1200" dirty="0" smtClean="0">
                <a:solidFill>
                  <a:schemeClr val="accent1">
                    <a:lumMod val="60000"/>
                    <a:lumOff val="40000"/>
                  </a:schemeClr>
                </a:solidFill>
              </a:rPr>
              <a:t>L’Anonyme </a:t>
            </a:r>
            <a:r>
              <a:rPr lang="fr-CA" sz="1200" u="sng" dirty="0" smtClean="0">
                <a:solidFill>
                  <a:schemeClr val="accent1">
                    <a:lumMod val="60000"/>
                    <a:lumOff val="40000"/>
                  </a:schemeClr>
                </a:solidFill>
                <a:hlinkClick r:id="rId12"/>
              </a:rPr>
              <a:t>http://www.anonyme.ca/</a:t>
            </a:r>
            <a:endParaRPr lang="fr-FR" sz="1200" dirty="0" smtClean="0">
              <a:solidFill>
                <a:schemeClr val="accent1">
                  <a:lumMod val="60000"/>
                  <a:lumOff val="40000"/>
                </a:schemeClr>
              </a:solidFill>
            </a:endParaRPr>
          </a:p>
          <a:p>
            <a:pPr indent="-166688"/>
            <a:r>
              <a:rPr lang="fr-CA" sz="1200" dirty="0" smtClean="0">
                <a:solidFill>
                  <a:schemeClr val="accent1">
                    <a:lumMod val="60000"/>
                    <a:lumOff val="40000"/>
                  </a:schemeClr>
                </a:solidFill>
              </a:rPr>
              <a:t>L’Itinéraire </a:t>
            </a:r>
            <a:r>
              <a:rPr lang="fr-CA" sz="1200" u="sng" dirty="0" smtClean="0">
                <a:solidFill>
                  <a:schemeClr val="accent1">
                    <a:lumMod val="60000"/>
                    <a:lumOff val="40000"/>
                  </a:schemeClr>
                </a:solidFill>
                <a:hlinkClick r:id="rId13"/>
              </a:rPr>
              <a:t>http://www.itineraire.ca/</a:t>
            </a:r>
            <a:endParaRPr lang="fr-FR" sz="1200" dirty="0" smtClean="0">
              <a:solidFill>
                <a:schemeClr val="accent1">
                  <a:lumMod val="60000"/>
                  <a:lumOff val="40000"/>
                </a:schemeClr>
              </a:solidFill>
            </a:endParaRPr>
          </a:p>
          <a:p>
            <a:pPr indent="-166688"/>
            <a:r>
              <a:rPr lang="fr-CA" sz="1200" dirty="0" smtClean="0">
                <a:solidFill>
                  <a:schemeClr val="accent1">
                    <a:lumMod val="60000"/>
                    <a:lumOff val="40000"/>
                  </a:schemeClr>
                </a:solidFill>
              </a:rPr>
              <a:t>Médecins du Monde </a:t>
            </a:r>
            <a:r>
              <a:rPr lang="fr-CA" sz="1200" u="sng" dirty="0" smtClean="0">
                <a:solidFill>
                  <a:schemeClr val="accent1">
                    <a:lumMod val="60000"/>
                    <a:lumOff val="40000"/>
                  </a:schemeClr>
                </a:solidFill>
                <a:hlinkClick r:id="rId14"/>
              </a:rPr>
              <a:t>http://www.medecinsdumonde.ca/</a:t>
            </a:r>
            <a:endParaRPr lang="fr-FR" sz="1200" dirty="0" smtClean="0">
              <a:solidFill>
                <a:schemeClr val="accent1">
                  <a:lumMod val="60000"/>
                  <a:lumOff val="40000"/>
                </a:schemeClr>
              </a:solidFill>
            </a:endParaRPr>
          </a:p>
          <a:p>
            <a:pPr indent="-166688"/>
            <a:r>
              <a:rPr lang="en-CA" sz="1200" dirty="0" smtClean="0">
                <a:solidFill>
                  <a:schemeClr val="accent1">
                    <a:lumMod val="60000"/>
                    <a:lumOff val="40000"/>
                  </a:schemeClr>
                </a:solidFill>
              </a:rPr>
              <a:t>Passages </a:t>
            </a:r>
            <a:r>
              <a:rPr lang="en-CA" sz="1200" u="sng" dirty="0" smtClean="0">
                <a:solidFill>
                  <a:schemeClr val="accent1">
                    <a:lumMod val="60000"/>
                    <a:lumOff val="40000"/>
                  </a:schemeClr>
                </a:solidFill>
                <a:hlinkClick r:id="rId15"/>
              </a:rPr>
              <a:t>http://www.maisonpassages.com/</a:t>
            </a:r>
            <a:endParaRPr lang="fr-FR" sz="1200" dirty="0" smtClean="0">
              <a:solidFill>
                <a:schemeClr val="accent1">
                  <a:lumMod val="60000"/>
                  <a:lumOff val="40000"/>
                </a:schemeClr>
              </a:solidFill>
            </a:endParaRPr>
          </a:p>
          <a:p>
            <a:pPr indent="-166688"/>
            <a:r>
              <a:rPr lang="en-CA" sz="1200" dirty="0" smtClean="0">
                <a:solidFill>
                  <a:schemeClr val="accent1">
                    <a:lumMod val="60000"/>
                    <a:lumOff val="40000"/>
                  </a:schemeClr>
                </a:solidFill>
              </a:rPr>
              <a:t>RAPSIM </a:t>
            </a:r>
            <a:r>
              <a:rPr lang="en-CA" sz="1200" u="sng" dirty="0" smtClean="0">
                <a:solidFill>
                  <a:schemeClr val="accent1">
                    <a:lumMod val="60000"/>
                    <a:lumOff val="40000"/>
                  </a:schemeClr>
                </a:solidFill>
                <a:hlinkClick r:id="rId16"/>
              </a:rPr>
              <a:t>http://www.rapsim.org/fr/default.aspx?sortcode=1.0</a:t>
            </a:r>
            <a:endParaRPr lang="fr-FR" sz="1200" dirty="0" smtClean="0">
              <a:solidFill>
                <a:schemeClr val="accent1">
                  <a:lumMod val="60000"/>
                  <a:lumOff val="40000"/>
                </a:schemeClr>
              </a:solidFill>
            </a:endParaRPr>
          </a:p>
          <a:p>
            <a:pPr indent="-166688"/>
            <a:r>
              <a:rPr lang="fr-CA" sz="1200" dirty="0" smtClean="0">
                <a:solidFill>
                  <a:schemeClr val="accent1">
                    <a:lumMod val="60000"/>
                    <a:lumOff val="40000"/>
                  </a:schemeClr>
                </a:solidFill>
              </a:rPr>
              <a:t>Refuge des Jeunes de Montréal </a:t>
            </a:r>
            <a:r>
              <a:rPr lang="fr-CA" sz="1200" u="sng" dirty="0" smtClean="0">
                <a:solidFill>
                  <a:schemeClr val="accent1">
                    <a:lumMod val="60000"/>
                    <a:lumOff val="40000"/>
                  </a:schemeClr>
                </a:solidFill>
                <a:hlinkClick r:id="rId17"/>
              </a:rPr>
              <a:t>www.refugedesjeunes.org</a:t>
            </a:r>
            <a:endParaRPr lang="fr-FR" sz="1200" dirty="0" smtClean="0">
              <a:solidFill>
                <a:schemeClr val="accent1">
                  <a:lumMod val="60000"/>
                  <a:lumOff val="40000"/>
                </a:schemeClr>
              </a:solidFill>
            </a:endParaRPr>
          </a:p>
          <a:p>
            <a:pPr indent="-166688"/>
            <a:r>
              <a:rPr lang="fr-CA" sz="1200" dirty="0" smtClean="0">
                <a:solidFill>
                  <a:schemeClr val="accent1">
                    <a:lumMod val="60000"/>
                    <a:lumOff val="40000"/>
                  </a:schemeClr>
                </a:solidFill>
              </a:rPr>
              <a:t>RISQ (Réseau solidarité itinérance du Québec) </a:t>
            </a:r>
            <a:r>
              <a:rPr lang="fr-CA" sz="1200" u="sng" dirty="0" smtClean="0">
                <a:solidFill>
                  <a:schemeClr val="accent1">
                    <a:lumMod val="60000"/>
                    <a:lumOff val="40000"/>
                  </a:schemeClr>
                </a:solidFill>
                <a:hlinkClick r:id="rId18"/>
              </a:rPr>
              <a:t>http://www.arrondissement.com/montreal/reseausolidariteitineranceduquebec&amp;subject=7</a:t>
            </a:r>
            <a:endParaRPr lang="fr-FR" sz="1200" dirty="0" smtClean="0">
              <a:solidFill>
                <a:schemeClr val="accent1">
                  <a:lumMod val="60000"/>
                  <a:lumOff val="40000"/>
                </a:schemeClr>
              </a:solidFill>
            </a:endParaRPr>
          </a:p>
          <a:p>
            <a:pPr>
              <a:buNone/>
            </a:pPr>
            <a:endParaRPr lang="fr-FR" sz="800" dirty="0"/>
          </a:p>
        </p:txBody>
      </p:sp>
      <p:sp>
        <p:nvSpPr>
          <p:cNvPr id="4" name="Espace réservé du numéro de diapositive 3"/>
          <p:cNvSpPr>
            <a:spLocks noGrp="1"/>
          </p:cNvSpPr>
          <p:nvPr>
            <p:ph type="sldNum" sz="quarter" idx="10"/>
          </p:nvPr>
        </p:nvSpPr>
        <p:spPr/>
        <p:txBody>
          <a:bodyPr/>
          <a:lstStyle/>
          <a:p>
            <a:pPr>
              <a:defRPr/>
            </a:pPr>
            <a:fld id="{CEA8D5A9-48D7-45DE-9D53-E71C60B7BD00}" type="slidenum">
              <a:rPr lang="fr-CA" smtClean="0"/>
              <a:pPr>
                <a:defRPr/>
              </a:pPr>
              <a:t>37</a:t>
            </a:fld>
            <a:endParaRPr lang="fr-CA" dirty="0"/>
          </a:p>
        </p:txBody>
      </p:sp>
      <p:pic>
        <p:nvPicPr>
          <p:cNvPr id="5" name="Image 4" descr="Logo-RDJ.JPG"/>
          <p:cNvPicPr>
            <a:picLocks noChangeAspect="1"/>
          </p:cNvPicPr>
          <p:nvPr/>
        </p:nvPicPr>
        <p:blipFill>
          <a:blip r:embed="rId19" cstate="print"/>
          <a:stretch>
            <a:fillRect/>
          </a:stretch>
        </p:blipFill>
        <p:spPr>
          <a:xfrm>
            <a:off x="193184" y="4800600"/>
            <a:ext cx="914400" cy="922986"/>
          </a:xfrm>
          <a:prstGeom prst="rect">
            <a:avLst/>
          </a:prstGeom>
        </p:spPr>
      </p:pic>
    </p:spTree>
  </p:cSld>
  <p:clrMapOvr>
    <a:masterClrMapping/>
  </p:clrMapOvr>
  <p:transition spd="med">
    <p:fade thruBlk="1"/>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sz="3000" u="sng" dirty="0" err="1" smtClean="0"/>
              <a:t>Bibliographie</a:t>
            </a:r>
            <a:endParaRPr lang="fr-FR" sz="3000" u="sng" dirty="0"/>
          </a:p>
        </p:txBody>
      </p:sp>
      <p:sp>
        <p:nvSpPr>
          <p:cNvPr id="3" name="Espace réservé du contenu 2"/>
          <p:cNvSpPr>
            <a:spLocks noGrp="1"/>
          </p:cNvSpPr>
          <p:nvPr>
            <p:ph idx="1"/>
          </p:nvPr>
        </p:nvSpPr>
        <p:spPr>
          <a:xfrm>
            <a:off x="2133600" y="2057400"/>
            <a:ext cx="6324600" cy="3429000"/>
          </a:xfrm>
        </p:spPr>
        <p:txBody>
          <a:bodyPr numCol="2"/>
          <a:lstStyle/>
          <a:p>
            <a:pPr marL="249238" indent="-155575" algn="just"/>
            <a:r>
              <a:rPr lang="fr-CA" sz="900" dirty="0" smtClean="0">
                <a:solidFill>
                  <a:schemeClr val="accent1">
                    <a:lumMod val="60000"/>
                    <a:lumOff val="40000"/>
                  </a:schemeClr>
                </a:solidFill>
              </a:rPr>
              <a:t>Auteur inconnu (2008) Errance. </a:t>
            </a:r>
            <a:r>
              <a:rPr lang="fr-CA" sz="900" i="1" dirty="0" smtClean="0">
                <a:solidFill>
                  <a:schemeClr val="accent1">
                    <a:lumMod val="60000"/>
                    <a:lumOff val="40000"/>
                  </a:schemeClr>
                </a:solidFill>
              </a:rPr>
              <a:t>La Presse</a:t>
            </a:r>
            <a:r>
              <a:rPr lang="fr-CA" sz="900" dirty="0" smtClean="0">
                <a:solidFill>
                  <a:schemeClr val="accent1">
                    <a:lumMod val="60000"/>
                    <a:lumOff val="40000"/>
                  </a:schemeClr>
                </a:solidFill>
              </a:rPr>
              <a:t>, </a:t>
            </a:r>
            <a:r>
              <a:rPr lang="fr-CA" sz="900" dirty="0" err="1" smtClean="0">
                <a:solidFill>
                  <a:schemeClr val="accent1">
                    <a:lumMod val="60000"/>
                    <a:lumOff val="40000"/>
                  </a:schemeClr>
                </a:solidFill>
              </a:rPr>
              <a:t>p.A</a:t>
            </a:r>
            <a:r>
              <a:rPr lang="fr-CA" sz="900" dirty="0" smtClean="0">
                <a:solidFill>
                  <a:schemeClr val="accent1">
                    <a:lumMod val="60000"/>
                    <a:lumOff val="40000"/>
                  </a:schemeClr>
                </a:solidFill>
              </a:rPr>
              <a:t>-11, 28 juillet 2008.</a:t>
            </a:r>
            <a:endParaRPr lang="fr-FR" sz="900" dirty="0" smtClean="0">
              <a:solidFill>
                <a:schemeClr val="accent1">
                  <a:lumMod val="60000"/>
                  <a:lumOff val="40000"/>
                </a:schemeClr>
              </a:solidFill>
            </a:endParaRPr>
          </a:p>
          <a:p>
            <a:pPr marL="249238" indent="-155575" algn="just"/>
            <a:r>
              <a:rPr lang="fr-CA" sz="900" dirty="0" smtClean="0">
                <a:solidFill>
                  <a:schemeClr val="accent1">
                    <a:lumMod val="60000"/>
                    <a:lumOff val="40000"/>
                  </a:schemeClr>
                </a:solidFill>
              </a:rPr>
              <a:t>Bellot, C. (2001). Le monde social de la rue : expérience des jeunes et pratiques d’intervention à Montréal.  Thèse de doctorat. École de Criminologie. Université de Montréal. Montréal.</a:t>
            </a:r>
            <a:endParaRPr lang="fr-FR" sz="900" dirty="0" smtClean="0">
              <a:solidFill>
                <a:schemeClr val="accent1">
                  <a:lumMod val="60000"/>
                  <a:lumOff val="40000"/>
                </a:schemeClr>
              </a:solidFill>
            </a:endParaRPr>
          </a:p>
          <a:p>
            <a:pPr marL="249238" indent="-155575" algn="just"/>
            <a:r>
              <a:rPr lang="fr-CA" sz="900" dirty="0" smtClean="0">
                <a:solidFill>
                  <a:schemeClr val="accent1">
                    <a:lumMod val="60000"/>
                    <a:lumOff val="40000"/>
                  </a:schemeClr>
                </a:solidFill>
              </a:rPr>
              <a:t>Bellot, C. (2003) Les besoins en logement des jeunes en situation de rue.  Stagiaire </a:t>
            </a:r>
            <a:r>
              <a:rPr lang="fr-CA" sz="900" dirty="0" err="1" smtClean="0">
                <a:solidFill>
                  <a:schemeClr val="accent1">
                    <a:lumMod val="60000"/>
                    <a:lumOff val="40000"/>
                  </a:schemeClr>
                </a:solidFill>
              </a:rPr>
              <a:t>post-doctorale</a:t>
            </a:r>
            <a:r>
              <a:rPr lang="fr-CA" sz="900" dirty="0" smtClean="0">
                <a:solidFill>
                  <a:schemeClr val="accent1">
                    <a:lumMod val="60000"/>
                    <a:lumOff val="40000"/>
                  </a:schemeClr>
                </a:solidFill>
              </a:rPr>
              <a:t> au CRI. Ville de Montréal. Montréal.</a:t>
            </a:r>
            <a:endParaRPr lang="fr-FR" sz="900" dirty="0" smtClean="0">
              <a:solidFill>
                <a:schemeClr val="accent1">
                  <a:lumMod val="60000"/>
                  <a:lumOff val="40000"/>
                </a:schemeClr>
              </a:solidFill>
            </a:endParaRPr>
          </a:p>
          <a:p>
            <a:pPr marL="249238" indent="-155575" algn="just"/>
            <a:r>
              <a:rPr lang="fr-CA" sz="900" dirty="0" smtClean="0">
                <a:solidFill>
                  <a:schemeClr val="accent1">
                    <a:lumMod val="60000"/>
                    <a:lumOff val="40000"/>
                  </a:schemeClr>
                </a:solidFill>
              </a:rPr>
              <a:t>Bellot, C. (2005). La judiciarisation des populations itinérantes à Montréal de 1994 à 2004.  Secrétariat National pour les sans-abri. Montréal.</a:t>
            </a:r>
            <a:endParaRPr lang="fr-FR" sz="900" dirty="0" smtClean="0">
              <a:solidFill>
                <a:schemeClr val="accent1">
                  <a:lumMod val="60000"/>
                  <a:lumOff val="40000"/>
                </a:schemeClr>
              </a:solidFill>
            </a:endParaRPr>
          </a:p>
          <a:p>
            <a:pPr marL="249238" indent="-155575" algn="just"/>
            <a:r>
              <a:rPr lang="fr-CA" sz="900" dirty="0" smtClean="0">
                <a:solidFill>
                  <a:schemeClr val="accent1">
                    <a:lumMod val="60000"/>
                    <a:lumOff val="40000"/>
                  </a:schemeClr>
                </a:solidFill>
              </a:rPr>
              <a:t>Bellot, C. (2007). La judiciarisation des populations itinérantes à Montréal : Phase 2.  Secrétariat National pour les sans-abri. Montréal.</a:t>
            </a:r>
            <a:endParaRPr lang="fr-FR" sz="900" dirty="0" smtClean="0">
              <a:solidFill>
                <a:schemeClr val="accent1">
                  <a:lumMod val="60000"/>
                  <a:lumOff val="40000"/>
                </a:schemeClr>
              </a:solidFill>
            </a:endParaRPr>
          </a:p>
          <a:p>
            <a:pPr marL="249238" indent="-155575" algn="just"/>
            <a:r>
              <a:rPr lang="fr-CA" sz="900" dirty="0" smtClean="0">
                <a:solidFill>
                  <a:schemeClr val="accent1">
                    <a:lumMod val="60000"/>
                    <a:lumOff val="40000"/>
                  </a:schemeClr>
                </a:solidFill>
              </a:rPr>
              <a:t>Colombo, A. (2001). Sortir de la rue : analyse du processus de changement de mode de vie chez les jeunes de la rue à Montréal.  Département de travail social (Suisse). Montréal.</a:t>
            </a:r>
            <a:endParaRPr lang="fr-FR" sz="900" dirty="0" smtClean="0">
              <a:solidFill>
                <a:schemeClr val="accent1">
                  <a:lumMod val="60000"/>
                  <a:lumOff val="40000"/>
                </a:schemeClr>
              </a:solidFill>
            </a:endParaRPr>
          </a:p>
          <a:p>
            <a:pPr marL="249238" indent="-155575" algn="just"/>
            <a:r>
              <a:rPr lang="fr-CA" sz="900" dirty="0" smtClean="0">
                <a:solidFill>
                  <a:schemeClr val="accent1">
                    <a:lumMod val="60000"/>
                    <a:lumOff val="40000"/>
                  </a:schemeClr>
                </a:solidFill>
              </a:rPr>
              <a:t>De </a:t>
            </a:r>
            <a:r>
              <a:rPr lang="fr-CA" sz="900" dirty="0" err="1" smtClean="0">
                <a:solidFill>
                  <a:schemeClr val="accent1">
                    <a:lumMod val="60000"/>
                    <a:lumOff val="40000"/>
                  </a:schemeClr>
                </a:solidFill>
              </a:rPr>
              <a:t>Gaulejac</a:t>
            </a:r>
            <a:r>
              <a:rPr lang="fr-CA" sz="900" dirty="0" smtClean="0">
                <a:solidFill>
                  <a:schemeClr val="accent1">
                    <a:lumMod val="60000"/>
                    <a:lumOff val="40000"/>
                  </a:schemeClr>
                </a:solidFill>
              </a:rPr>
              <a:t>, V. (1996). Les sources de la honte. </a:t>
            </a:r>
            <a:r>
              <a:rPr lang="fr-CA" sz="900" dirty="0" err="1" smtClean="0">
                <a:solidFill>
                  <a:schemeClr val="accent1">
                    <a:lumMod val="60000"/>
                    <a:lumOff val="40000"/>
                  </a:schemeClr>
                </a:solidFill>
              </a:rPr>
              <a:t>Declée</a:t>
            </a:r>
            <a:r>
              <a:rPr lang="fr-CA" sz="900" dirty="0" smtClean="0">
                <a:solidFill>
                  <a:schemeClr val="accent1">
                    <a:lumMod val="60000"/>
                    <a:lumOff val="40000"/>
                  </a:schemeClr>
                </a:solidFill>
              </a:rPr>
              <a:t> de Brouwer. Paris.</a:t>
            </a:r>
            <a:endParaRPr lang="fr-FR" sz="900" dirty="0" smtClean="0">
              <a:solidFill>
                <a:schemeClr val="accent1">
                  <a:lumMod val="60000"/>
                  <a:lumOff val="40000"/>
                </a:schemeClr>
              </a:solidFill>
            </a:endParaRPr>
          </a:p>
          <a:p>
            <a:pPr marL="249238" indent="-155575" algn="just"/>
            <a:r>
              <a:rPr lang="fr-CA" sz="900" dirty="0" smtClean="0">
                <a:solidFill>
                  <a:schemeClr val="accent1">
                    <a:lumMod val="60000"/>
                    <a:lumOff val="40000"/>
                  </a:schemeClr>
                </a:solidFill>
              </a:rPr>
              <a:t>Eid, Paul. (2009). La judiciarisation des personnes itinérantes à Montréal : un profilage social.  Commission des droits de la personne et des droits de la jeunesse.  Montréal.</a:t>
            </a:r>
            <a:endParaRPr lang="fr-FR" sz="900" dirty="0" smtClean="0">
              <a:solidFill>
                <a:schemeClr val="accent1">
                  <a:lumMod val="60000"/>
                  <a:lumOff val="40000"/>
                </a:schemeClr>
              </a:solidFill>
            </a:endParaRPr>
          </a:p>
          <a:p>
            <a:pPr indent="-166688" algn="just"/>
            <a:r>
              <a:rPr lang="fr-CA" sz="900" dirty="0" smtClean="0">
                <a:solidFill>
                  <a:schemeClr val="accent1">
                    <a:lumMod val="60000"/>
                    <a:lumOff val="40000"/>
                  </a:schemeClr>
                </a:solidFill>
              </a:rPr>
              <a:t>Fournier, L. &amp; Chevalier, S. (1998). Dénombrement de la clientèle des les centres d’hébergement, les soupes populaires et les centres de jour des villes de Montréal et de Québec 1996-97. Santé Québec.</a:t>
            </a:r>
            <a:endParaRPr lang="fr-FR" sz="900" dirty="0" smtClean="0">
              <a:solidFill>
                <a:schemeClr val="accent1">
                  <a:lumMod val="60000"/>
                  <a:lumOff val="40000"/>
                </a:schemeClr>
              </a:solidFill>
            </a:endParaRPr>
          </a:p>
          <a:p>
            <a:pPr indent="-166688" algn="just"/>
            <a:r>
              <a:rPr lang="fr-CA" sz="900" dirty="0" err="1" smtClean="0">
                <a:solidFill>
                  <a:schemeClr val="accent1">
                    <a:lumMod val="60000"/>
                    <a:lumOff val="40000"/>
                  </a:schemeClr>
                </a:solidFill>
              </a:rPr>
              <a:t>Levac</a:t>
            </a:r>
            <a:r>
              <a:rPr lang="fr-CA" sz="900" dirty="0" smtClean="0">
                <a:solidFill>
                  <a:schemeClr val="accent1">
                    <a:lumMod val="60000"/>
                    <a:lumOff val="40000"/>
                  </a:schemeClr>
                </a:solidFill>
              </a:rPr>
              <a:t>, C. &amp; Labelle, F. (2007). La rue, un chemin tracé d’avance? Une recherche anthropologique sur le parcours de 21 jeunes hommes de la rue.  Éditions Refuge des Jeunes de Montréal.  Montréal.</a:t>
            </a:r>
            <a:endParaRPr lang="fr-FR" sz="900" dirty="0" smtClean="0">
              <a:solidFill>
                <a:schemeClr val="accent1">
                  <a:lumMod val="60000"/>
                  <a:lumOff val="40000"/>
                </a:schemeClr>
              </a:solidFill>
            </a:endParaRPr>
          </a:p>
          <a:p>
            <a:pPr indent="-166688" algn="just"/>
            <a:r>
              <a:rPr lang="fr-CA" sz="900" dirty="0" err="1" smtClean="0">
                <a:solidFill>
                  <a:schemeClr val="accent1">
                    <a:lumMod val="60000"/>
                    <a:lumOff val="40000"/>
                  </a:schemeClr>
                </a:solidFill>
              </a:rPr>
              <a:t>Parazelli</a:t>
            </a:r>
            <a:r>
              <a:rPr lang="fr-CA" sz="900" dirty="0" smtClean="0">
                <a:solidFill>
                  <a:schemeClr val="accent1">
                    <a:lumMod val="60000"/>
                    <a:lumOff val="40000"/>
                  </a:schemeClr>
                </a:solidFill>
              </a:rPr>
              <a:t>, M. (1997). Pratiques de « socialisation marginalisée » et espace urbain : le cas des jeunes de la rue à Montréal.  Thèse de doctorat.  Département des études urbaines.  Montréal.</a:t>
            </a:r>
            <a:endParaRPr lang="fr-FR" sz="900" dirty="0" smtClean="0">
              <a:solidFill>
                <a:schemeClr val="accent1">
                  <a:lumMod val="60000"/>
                  <a:lumOff val="40000"/>
                </a:schemeClr>
              </a:solidFill>
            </a:endParaRPr>
          </a:p>
          <a:p>
            <a:pPr indent="-166688" algn="just"/>
            <a:r>
              <a:rPr lang="fr-CA" sz="900" dirty="0" err="1" smtClean="0">
                <a:solidFill>
                  <a:schemeClr val="accent1">
                    <a:lumMod val="60000"/>
                    <a:lumOff val="40000"/>
                  </a:schemeClr>
                </a:solidFill>
              </a:rPr>
              <a:t>Parazelli</a:t>
            </a:r>
            <a:r>
              <a:rPr lang="fr-CA" sz="900" dirty="0" smtClean="0">
                <a:solidFill>
                  <a:schemeClr val="accent1">
                    <a:lumMod val="60000"/>
                    <a:lumOff val="40000"/>
                  </a:schemeClr>
                </a:solidFill>
              </a:rPr>
              <a:t>, M. (2000). Le sens des pratiques urbaines des jeunes de la rue à Montréal.  Collectif de recherche sur l’itinérance.  Montréal.</a:t>
            </a:r>
            <a:endParaRPr lang="fr-FR" sz="900" dirty="0" smtClean="0">
              <a:solidFill>
                <a:schemeClr val="accent1">
                  <a:lumMod val="60000"/>
                  <a:lumOff val="40000"/>
                </a:schemeClr>
              </a:solidFill>
            </a:endParaRPr>
          </a:p>
          <a:p>
            <a:pPr indent="-166688" algn="just"/>
            <a:r>
              <a:rPr lang="fr-CA" sz="900" dirty="0" err="1" smtClean="0">
                <a:solidFill>
                  <a:schemeClr val="accent1">
                    <a:lumMod val="60000"/>
                    <a:lumOff val="40000"/>
                  </a:schemeClr>
                </a:solidFill>
              </a:rPr>
              <a:t>Parazelli</a:t>
            </a:r>
            <a:r>
              <a:rPr lang="fr-CA" sz="900" dirty="0" smtClean="0">
                <a:solidFill>
                  <a:schemeClr val="accent1">
                    <a:lumMod val="60000"/>
                    <a:lumOff val="40000"/>
                  </a:schemeClr>
                </a:solidFill>
              </a:rPr>
              <a:t>, M. (2002).  La rue attractive : Parcours et pratiques identitaire des jeunes de la rue.  Presses de l’Université du Québec.  Sainte-Foy.  </a:t>
            </a:r>
            <a:endParaRPr lang="fr-FR" sz="900" dirty="0" smtClean="0">
              <a:solidFill>
                <a:schemeClr val="accent1">
                  <a:lumMod val="60000"/>
                  <a:lumOff val="40000"/>
                </a:schemeClr>
              </a:solidFill>
            </a:endParaRPr>
          </a:p>
          <a:p>
            <a:pPr indent="-166688" algn="just"/>
            <a:r>
              <a:rPr lang="fr-CA" sz="900" dirty="0" err="1" smtClean="0">
                <a:solidFill>
                  <a:schemeClr val="accent1">
                    <a:lumMod val="60000"/>
                    <a:lumOff val="40000"/>
                  </a:schemeClr>
                </a:solidFill>
              </a:rPr>
              <a:t>Vultur</a:t>
            </a:r>
            <a:r>
              <a:rPr lang="fr-CA" sz="900" dirty="0" smtClean="0">
                <a:solidFill>
                  <a:schemeClr val="accent1">
                    <a:lumMod val="60000"/>
                    <a:lumOff val="40000"/>
                  </a:schemeClr>
                </a:solidFill>
              </a:rPr>
              <a:t>, M. (2008). Aux marges de l’insertion sociale et professionnelle : études sur les jeunes « désengagés ».  </a:t>
            </a:r>
            <a:r>
              <a:rPr lang="fr-CA" sz="900" i="1" dirty="0" smtClean="0">
                <a:solidFill>
                  <a:schemeClr val="accent1">
                    <a:lumMod val="60000"/>
                    <a:lumOff val="40000"/>
                  </a:schemeClr>
                </a:solidFill>
              </a:rPr>
              <a:t>Nouvelles pratiques sociales</a:t>
            </a:r>
            <a:r>
              <a:rPr lang="fr-CA" sz="900" dirty="0" smtClean="0">
                <a:solidFill>
                  <a:schemeClr val="accent1">
                    <a:lumMod val="60000"/>
                    <a:lumOff val="40000"/>
                  </a:schemeClr>
                </a:solidFill>
              </a:rPr>
              <a:t>, Vol. 17, n. 2, 95-108.</a:t>
            </a:r>
            <a:endParaRPr lang="fr-FR" sz="900" dirty="0" smtClean="0">
              <a:solidFill>
                <a:schemeClr val="accent1">
                  <a:lumMod val="60000"/>
                  <a:lumOff val="40000"/>
                </a:schemeClr>
              </a:solidFill>
            </a:endParaRPr>
          </a:p>
          <a:p>
            <a:pPr>
              <a:buNone/>
            </a:pPr>
            <a:endParaRPr lang="fr-FR" sz="900" dirty="0">
              <a:solidFill>
                <a:schemeClr val="accent1">
                  <a:lumMod val="60000"/>
                  <a:lumOff val="40000"/>
                </a:schemeClr>
              </a:solidFill>
            </a:endParaRPr>
          </a:p>
        </p:txBody>
      </p:sp>
      <p:sp>
        <p:nvSpPr>
          <p:cNvPr id="4" name="Espace réservé du numéro de diapositive 3"/>
          <p:cNvSpPr>
            <a:spLocks noGrp="1"/>
          </p:cNvSpPr>
          <p:nvPr>
            <p:ph type="sldNum" sz="quarter" idx="10"/>
          </p:nvPr>
        </p:nvSpPr>
        <p:spPr/>
        <p:txBody>
          <a:bodyPr/>
          <a:lstStyle/>
          <a:p>
            <a:pPr>
              <a:defRPr/>
            </a:pPr>
            <a:fld id="{CEA8D5A9-48D7-45DE-9D53-E71C60B7BD00}" type="slidenum">
              <a:rPr lang="fr-CA" smtClean="0"/>
              <a:pPr>
                <a:defRPr/>
              </a:pPr>
              <a:t>38</a:t>
            </a:fld>
            <a:endParaRPr lang="fr-CA"/>
          </a:p>
        </p:txBody>
      </p:sp>
      <p:pic>
        <p:nvPicPr>
          <p:cNvPr id="5" name="Image 4" descr="Logo-RDJ.JPG"/>
          <p:cNvPicPr>
            <a:picLocks noChangeAspect="1"/>
          </p:cNvPicPr>
          <p:nvPr/>
        </p:nvPicPr>
        <p:blipFill>
          <a:blip r:embed="rId2" cstate="print"/>
          <a:stretch>
            <a:fillRect/>
          </a:stretch>
        </p:blipFill>
        <p:spPr>
          <a:xfrm>
            <a:off x="193184" y="4800600"/>
            <a:ext cx="914400" cy="922986"/>
          </a:xfrm>
          <a:prstGeom prst="rect">
            <a:avLst/>
          </a:prstGeom>
        </p:spPr>
      </p:pic>
    </p:spTree>
  </p:cSld>
  <p:clrMapOvr>
    <a:masterClrMapping/>
  </p:clrMapOvr>
  <p:transition spd="med">
    <p:fade thruBlk="1"/>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 name="Espace réservé du numéro de diapositive 3"/>
          <p:cNvSpPr>
            <a:spLocks noGrp="1"/>
          </p:cNvSpPr>
          <p:nvPr>
            <p:ph type="sldNum" sz="quarter" idx="10"/>
          </p:nvPr>
        </p:nvSpPr>
        <p:spPr/>
        <p:txBody>
          <a:bodyPr/>
          <a:lstStyle/>
          <a:p>
            <a:pPr>
              <a:defRPr/>
            </a:pPr>
            <a:fld id="{8EC74715-FB36-4DA7-AE1F-3C6E5CC09B8E}" type="slidenum">
              <a:rPr lang="fr-CA"/>
              <a:pPr>
                <a:defRPr/>
              </a:pPr>
              <a:t>4</a:t>
            </a:fld>
            <a:endParaRPr lang="fr-CA" dirty="0"/>
          </a:p>
        </p:txBody>
      </p:sp>
      <p:sp>
        <p:nvSpPr>
          <p:cNvPr id="18434" name="Rectangle 2"/>
          <p:cNvSpPr>
            <a:spLocks noGrp="1" noChangeArrowheads="1"/>
          </p:cNvSpPr>
          <p:nvPr>
            <p:ph type="title" idx="4294967295"/>
          </p:nvPr>
        </p:nvSpPr>
        <p:spPr>
          <a:xfrm>
            <a:off x="1828800" y="1143000"/>
            <a:ext cx="1219200" cy="533400"/>
          </a:xfrm>
        </p:spPr>
        <p:txBody>
          <a:bodyPr/>
          <a:lstStyle/>
          <a:p>
            <a:r>
              <a:rPr lang="fr-CA" smtClean="0"/>
              <a:t>Le CIPC</a:t>
            </a:r>
          </a:p>
        </p:txBody>
      </p:sp>
      <p:sp>
        <p:nvSpPr>
          <p:cNvPr id="18435" name="Rectangle 3"/>
          <p:cNvSpPr>
            <a:spLocks noGrp="1" noChangeArrowheads="1"/>
          </p:cNvSpPr>
          <p:nvPr>
            <p:ph type="body" idx="4294967295"/>
          </p:nvPr>
        </p:nvSpPr>
        <p:spPr>
          <a:xfrm>
            <a:off x="1828800" y="1143000"/>
            <a:ext cx="5715000" cy="1981200"/>
          </a:xfrm>
        </p:spPr>
        <p:txBody>
          <a:bodyPr/>
          <a:lstStyle/>
          <a:p>
            <a:pPr>
              <a:buFontTx/>
              <a:buNone/>
            </a:pPr>
            <a:endParaRPr lang="fr-CA" sz="2400" smtClean="0">
              <a:solidFill>
                <a:srgbClr val="FFCC99"/>
              </a:solidFill>
            </a:endParaRPr>
          </a:p>
          <a:p>
            <a:pPr>
              <a:buFontTx/>
              <a:buBlip>
                <a:blip r:embed="rId2"/>
              </a:buBlip>
            </a:pPr>
            <a:r>
              <a:rPr lang="fr-CA" smtClean="0"/>
              <a:t>Un centre de connaissances</a:t>
            </a:r>
          </a:p>
          <a:p>
            <a:pPr>
              <a:buFontTx/>
              <a:buBlip>
                <a:blip r:embed="rId2"/>
              </a:buBlip>
            </a:pPr>
            <a:r>
              <a:rPr lang="fr-CA" smtClean="0"/>
              <a:t>Un centre d’expertise</a:t>
            </a:r>
          </a:p>
          <a:p>
            <a:pPr>
              <a:buFontTx/>
              <a:buBlip>
                <a:blip r:embed="rId2"/>
              </a:buBlip>
            </a:pPr>
            <a:r>
              <a:rPr lang="fr-CA" smtClean="0"/>
              <a:t>Un centre de documentation internationale</a:t>
            </a:r>
          </a:p>
        </p:txBody>
      </p:sp>
      <p:pic>
        <p:nvPicPr>
          <p:cNvPr id="18436" name="Picture 4" descr="logo_obser"/>
          <p:cNvPicPr>
            <a:picLocks noChangeAspect="1" noChangeArrowheads="1"/>
          </p:cNvPicPr>
          <p:nvPr/>
        </p:nvPicPr>
        <p:blipFill>
          <a:blip r:embed="rId3" cstate="print"/>
          <a:srcRect/>
          <a:stretch>
            <a:fillRect/>
          </a:stretch>
        </p:blipFill>
        <p:spPr bwMode="auto">
          <a:xfrm>
            <a:off x="7772400" y="4800600"/>
            <a:ext cx="1219200" cy="1828800"/>
          </a:xfrm>
          <a:prstGeom prst="rect">
            <a:avLst/>
          </a:prstGeom>
          <a:noFill/>
          <a:ln w="9525">
            <a:noFill/>
            <a:miter lim="800000"/>
            <a:headEnd/>
            <a:tailEnd/>
          </a:ln>
        </p:spPr>
      </p:pic>
      <p:pic>
        <p:nvPicPr>
          <p:cNvPr id="18437" name="Picture 6" descr="3549_01"/>
          <p:cNvPicPr>
            <a:picLocks noChangeAspect="1" noChangeArrowheads="1"/>
          </p:cNvPicPr>
          <p:nvPr/>
        </p:nvPicPr>
        <p:blipFill>
          <a:blip r:embed="rId4" cstate="print"/>
          <a:srcRect/>
          <a:stretch>
            <a:fillRect/>
          </a:stretch>
        </p:blipFill>
        <p:spPr bwMode="auto">
          <a:xfrm>
            <a:off x="5334000" y="3048000"/>
            <a:ext cx="2347913" cy="3041650"/>
          </a:xfrm>
          <a:prstGeom prst="rect">
            <a:avLst/>
          </a:prstGeom>
          <a:noFill/>
          <a:ln w="9525">
            <a:noFill/>
            <a:miter lim="800000"/>
            <a:headEnd/>
            <a:tailEnd/>
          </a:ln>
        </p:spPr>
      </p:pic>
      <p:pic>
        <p:nvPicPr>
          <p:cNvPr id="18438" name="Picture 7" descr="3549_02"/>
          <p:cNvPicPr>
            <a:picLocks noChangeAspect="1" noChangeArrowheads="1"/>
          </p:cNvPicPr>
          <p:nvPr/>
        </p:nvPicPr>
        <p:blipFill>
          <a:blip r:embed="rId5" cstate="print"/>
          <a:srcRect/>
          <a:stretch>
            <a:fillRect/>
          </a:stretch>
        </p:blipFill>
        <p:spPr bwMode="auto">
          <a:xfrm>
            <a:off x="6629400" y="1670050"/>
            <a:ext cx="2362200" cy="3038475"/>
          </a:xfrm>
          <a:prstGeom prst="rect">
            <a:avLst/>
          </a:prstGeom>
          <a:noFill/>
          <a:ln w="9525">
            <a:noFill/>
            <a:miter lim="800000"/>
            <a:headEnd/>
            <a:tailEnd/>
          </a:ln>
        </p:spPr>
      </p:pic>
      <p:pic>
        <p:nvPicPr>
          <p:cNvPr id="18439" name="Picture 5" descr="3549_03"/>
          <p:cNvPicPr>
            <a:picLocks noChangeAspect="1" noChangeArrowheads="1"/>
          </p:cNvPicPr>
          <p:nvPr/>
        </p:nvPicPr>
        <p:blipFill>
          <a:blip r:embed="rId6" cstate="print"/>
          <a:srcRect/>
          <a:stretch>
            <a:fillRect/>
          </a:stretch>
        </p:blipFill>
        <p:spPr bwMode="auto">
          <a:xfrm>
            <a:off x="2895600" y="3048000"/>
            <a:ext cx="2312988" cy="3046413"/>
          </a:xfrm>
          <a:prstGeom prst="rect">
            <a:avLst/>
          </a:prstGeom>
          <a:noFill/>
          <a:ln w="9525">
            <a:noFill/>
            <a:miter lim="800000"/>
            <a:headEnd/>
            <a:tailEnd/>
          </a:ln>
        </p:spPr>
      </p:pic>
      <p:pic>
        <p:nvPicPr>
          <p:cNvPr id="18440" name="Picture 9" descr="3549_04"/>
          <p:cNvPicPr>
            <a:picLocks noChangeAspect="1" noChangeArrowheads="1"/>
          </p:cNvPicPr>
          <p:nvPr/>
        </p:nvPicPr>
        <p:blipFill>
          <a:blip r:embed="rId7" cstate="print"/>
          <a:srcRect/>
          <a:stretch>
            <a:fillRect/>
          </a:stretch>
        </p:blipFill>
        <p:spPr bwMode="auto">
          <a:xfrm>
            <a:off x="1143000" y="3810000"/>
            <a:ext cx="2355850" cy="3048000"/>
          </a:xfrm>
          <a:prstGeom prst="rect">
            <a:avLst/>
          </a:prstGeom>
          <a:noFill/>
          <a:ln w="9525">
            <a:noFill/>
            <a:miter lim="800000"/>
            <a:headEnd/>
            <a:tailEnd/>
          </a:ln>
        </p:spPr>
      </p:pic>
      <p:sp>
        <p:nvSpPr>
          <p:cNvPr id="18441" name="Text Box 10"/>
          <p:cNvSpPr txBox="1">
            <a:spLocks noChangeArrowheads="1"/>
          </p:cNvSpPr>
          <p:nvPr/>
        </p:nvSpPr>
        <p:spPr bwMode="auto">
          <a:xfrm>
            <a:off x="4114800" y="6324600"/>
            <a:ext cx="2894013" cy="366713"/>
          </a:xfrm>
          <a:prstGeom prst="rect">
            <a:avLst/>
          </a:prstGeom>
          <a:noFill/>
          <a:ln w="9525">
            <a:noFill/>
            <a:miter lim="800000"/>
            <a:headEnd/>
            <a:tailEnd/>
          </a:ln>
        </p:spPr>
        <p:txBody>
          <a:bodyPr wrap="none">
            <a:spAutoFit/>
          </a:bodyPr>
          <a:lstStyle/>
          <a:p>
            <a:pPr eaLnBrk="0" hangingPunct="0"/>
            <a:r>
              <a:rPr lang="fr-CA" b="1">
                <a:solidFill>
                  <a:srgbClr val="FFFFCC"/>
                </a:solidFill>
                <a:latin typeface="Arial Narrow" pitchFamily="34" charset="0"/>
              </a:rPr>
              <a:t>www.crime-prevention-intl.org</a:t>
            </a:r>
          </a:p>
        </p:txBody>
      </p:sp>
      <p:pic>
        <p:nvPicPr>
          <p:cNvPr id="11" name="Image 10" descr="Logo-RDJ.JPG"/>
          <p:cNvPicPr>
            <a:picLocks noChangeAspect="1"/>
          </p:cNvPicPr>
          <p:nvPr/>
        </p:nvPicPr>
        <p:blipFill>
          <a:blip r:embed="rId8" cstate="print"/>
          <a:stretch>
            <a:fillRect/>
          </a:stretch>
        </p:blipFill>
        <p:spPr>
          <a:xfrm>
            <a:off x="193184" y="4800600"/>
            <a:ext cx="914400" cy="922986"/>
          </a:xfrm>
          <a:prstGeom prst="rect">
            <a:avLst/>
          </a:prstGeom>
        </p:spPr>
      </p:pic>
    </p:spTree>
  </p:cSld>
  <p:clrMapOvr>
    <a:masterClrMapping/>
  </p:clrMapOvr>
  <p:transition spd="med">
    <p:fade thruBlk="1"/>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fr-CA" dirty="0" smtClean="0">
                <a:solidFill>
                  <a:srgbClr val="FF3300"/>
                </a:solidFill>
              </a:rPr>
              <a:t>Plan général de la présentation</a:t>
            </a:r>
          </a:p>
        </p:txBody>
      </p:sp>
      <p:sp>
        <p:nvSpPr>
          <p:cNvPr id="87043" name="Rectangle 3"/>
          <p:cNvSpPr>
            <a:spLocks noGrp="1" noChangeArrowheads="1"/>
          </p:cNvSpPr>
          <p:nvPr>
            <p:ph type="body" idx="1"/>
          </p:nvPr>
        </p:nvSpPr>
        <p:spPr>
          <a:xfrm>
            <a:off x="1981200" y="2209800"/>
            <a:ext cx="6324600" cy="3429000"/>
          </a:xfrm>
        </p:spPr>
        <p:txBody>
          <a:bodyPr/>
          <a:lstStyle/>
          <a:p>
            <a:pPr>
              <a:buBlip>
                <a:blip r:embed="rId2"/>
              </a:buBlip>
            </a:pPr>
            <a:r>
              <a:rPr lang="fr-CA" sz="2800" dirty="0" smtClean="0">
                <a:solidFill>
                  <a:srgbClr val="FF3300"/>
                </a:solidFill>
              </a:rPr>
              <a:t>Contexte</a:t>
            </a:r>
          </a:p>
          <a:p>
            <a:pPr>
              <a:buBlip>
                <a:blip r:embed="rId2"/>
              </a:buBlip>
            </a:pPr>
            <a:r>
              <a:rPr lang="fr-CA" sz="2800" dirty="0" smtClean="0">
                <a:solidFill>
                  <a:srgbClr val="FF3300"/>
                </a:solidFill>
              </a:rPr>
              <a:t>Environnement </a:t>
            </a:r>
          </a:p>
          <a:p>
            <a:pPr>
              <a:buBlip>
                <a:blip r:embed="rId2"/>
              </a:buBlip>
            </a:pPr>
            <a:r>
              <a:rPr lang="fr-CA" sz="2800" dirty="0" smtClean="0">
                <a:solidFill>
                  <a:srgbClr val="FF3300"/>
                </a:solidFill>
              </a:rPr>
              <a:t>Les enjeux</a:t>
            </a:r>
          </a:p>
          <a:p>
            <a:pPr>
              <a:buBlip>
                <a:blip r:embed="rId2"/>
              </a:buBlip>
            </a:pPr>
            <a:r>
              <a:rPr lang="fr-CA" sz="2800" dirty="0" smtClean="0">
                <a:solidFill>
                  <a:srgbClr val="FF3300"/>
                </a:solidFill>
              </a:rPr>
              <a:t>Les pratiques</a:t>
            </a:r>
          </a:p>
          <a:p>
            <a:pPr>
              <a:buBlip>
                <a:blip r:embed="rId2"/>
              </a:buBlip>
            </a:pPr>
            <a:r>
              <a:rPr lang="fr-CA" sz="2800" dirty="0" smtClean="0">
                <a:solidFill>
                  <a:srgbClr val="FF3300"/>
                </a:solidFill>
              </a:rPr>
              <a:t>Un regard sur l’avenir</a:t>
            </a:r>
          </a:p>
        </p:txBody>
      </p:sp>
      <p:pic>
        <p:nvPicPr>
          <p:cNvPr id="4" name="Image 3" descr="Logo-RDJ.JPG"/>
          <p:cNvPicPr>
            <a:picLocks noChangeAspect="1"/>
          </p:cNvPicPr>
          <p:nvPr/>
        </p:nvPicPr>
        <p:blipFill>
          <a:blip r:embed="rId3" cstate="print"/>
          <a:stretch>
            <a:fillRect/>
          </a:stretch>
        </p:blipFill>
        <p:spPr>
          <a:xfrm>
            <a:off x="193184" y="4800600"/>
            <a:ext cx="914400" cy="922986"/>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 calcmode="lin" valueType="num">
                                      <p:cBhvr additive="base">
                                        <p:cTn id="7" dur="500" fill="hold"/>
                                        <p:tgtEl>
                                          <p:spTgt spid="870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70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7043">
                                            <p:txEl>
                                              <p:pRg st="1" end="1"/>
                                            </p:txEl>
                                          </p:spTgt>
                                        </p:tgtEl>
                                        <p:attrNameLst>
                                          <p:attrName>style.visibility</p:attrName>
                                        </p:attrNameLst>
                                      </p:cBhvr>
                                      <p:to>
                                        <p:strVal val="visible"/>
                                      </p:to>
                                    </p:set>
                                    <p:anim calcmode="lin" valueType="num">
                                      <p:cBhvr additive="base">
                                        <p:cTn id="13" dur="500" fill="hold"/>
                                        <p:tgtEl>
                                          <p:spTgt spid="870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70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7043">
                                            <p:txEl>
                                              <p:pRg st="2" end="2"/>
                                            </p:txEl>
                                          </p:spTgt>
                                        </p:tgtEl>
                                        <p:attrNameLst>
                                          <p:attrName>style.visibility</p:attrName>
                                        </p:attrNameLst>
                                      </p:cBhvr>
                                      <p:to>
                                        <p:strVal val="visible"/>
                                      </p:to>
                                    </p:set>
                                    <p:anim calcmode="lin" valueType="num">
                                      <p:cBhvr additive="base">
                                        <p:cTn id="19" dur="500" fill="hold"/>
                                        <p:tgtEl>
                                          <p:spTgt spid="870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70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7043">
                                            <p:txEl>
                                              <p:pRg st="3" end="3"/>
                                            </p:txEl>
                                          </p:spTgt>
                                        </p:tgtEl>
                                        <p:attrNameLst>
                                          <p:attrName>style.visibility</p:attrName>
                                        </p:attrNameLst>
                                      </p:cBhvr>
                                      <p:to>
                                        <p:strVal val="visible"/>
                                      </p:to>
                                    </p:set>
                                    <p:anim calcmode="lin" valueType="num">
                                      <p:cBhvr additive="base">
                                        <p:cTn id="25" dur="500" fill="hold"/>
                                        <p:tgtEl>
                                          <p:spTgt spid="870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70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7043">
                                            <p:txEl>
                                              <p:pRg st="4" end="4"/>
                                            </p:txEl>
                                          </p:spTgt>
                                        </p:tgtEl>
                                        <p:attrNameLst>
                                          <p:attrName>style.visibility</p:attrName>
                                        </p:attrNameLst>
                                      </p:cBhvr>
                                      <p:to>
                                        <p:strVal val="visible"/>
                                      </p:to>
                                    </p:set>
                                    <p:anim calcmode="lin" valueType="num">
                                      <p:cBhvr additive="base">
                                        <p:cTn id="31" dur="500" fill="hold"/>
                                        <p:tgtEl>
                                          <p:spTgt spid="870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704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87043">
                                            <p:txEl>
                                              <p:pRg st="0" end="0"/>
                                            </p:txEl>
                                          </p:spTgt>
                                        </p:tgtEl>
                                        <p:attrNameLst>
                                          <p:attrName>style.visibility</p:attrName>
                                        </p:attrNameLst>
                                      </p:cBhvr>
                                      <p:to>
                                        <p:strVal val="visible"/>
                                      </p:to>
                                    </p:set>
                                    <p:animEffect transition="in" filter="box(in)">
                                      <p:cBhvr>
                                        <p:cTn id="37" dur="500"/>
                                        <p:tgtEl>
                                          <p:spTgt spid="87043">
                                            <p:txEl>
                                              <p:pRg st="0" end="0"/>
                                            </p:txEl>
                                          </p:spTgt>
                                        </p:tgtEl>
                                      </p:cBhvr>
                                    </p:animEffect>
                                  </p:childTnLst>
                                </p:cTn>
                              </p:par>
                              <p:par>
                                <p:cTn id="38" presetID="4" presetClass="entr" presetSubtype="16" fill="hold" nodeType="withEffect">
                                  <p:stCondLst>
                                    <p:cond delay="0"/>
                                  </p:stCondLst>
                                  <p:childTnLst>
                                    <p:set>
                                      <p:cBhvr>
                                        <p:cTn id="39" dur="1" fill="hold">
                                          <p:stCondLst>
                                            <p:cond delay="0"/>
                                          </p:stCondLst>
                                        </p:cTn>
                                        <p:tgtEl>
                                          <p:spTgt spid="87043">
                                            <p:txEl>
                                              <p:pRg st="1" end="1"/>
                                            </p:txEl>
                                          </p:spTgt>
                                        </p:tgtEl>
                                        <p:attrNameLst>
                                          <p:attrName>style.visibility</p:attrName>
                                        </p:attrNameLst>
                                      </p:cBhvr>
                                      <p:to>
                                        <p:strVal val="visible"/>
                                      </p:to>
                                    </p:set>
                                    <p:animEffect transition="in" filter="box(in)">
                                      <p:cBhvr>
                                        <p:cTn id="40" dur="500"/>
                                        <p:tgtEl>
                                          <p:spTgt spid="87043">
                                            <p:txEl>
                                              <p:pRg st="1" end="1"/>
                                            </p:txEl>
                                          </p:spTgt>
                                        </p:tgtEl>
                                      </p:cBhvr>
                                    </p:animEffect>
                                  </p:childTnLst>
                                </p:cTn>
                              </p:par>
                              <p:par>
                                <p:cTn id="41" presetID="4" presetClass="entr" presetSubtype="16" fill="hold" nodeType="withEffect">
                                  <p:stCondLst>
                                    <p:cond delay="0"/>
                                  </p:stCondLst>
                                  <p:childTnLst>
                                    <p:set>
                                      <p:cBhvr>
                                        <p:cTn id="42" dur="1" fill="hold">
                                          <p:stCondLst>
                                            <p:cond delay="0"/>
                                          </p:stCondLst>
                                        </p:cTn>
                                        <p:tgtEl>
                                          <p:spTgt spid="87043">
                                            <p:txEl>
                                              <p:pRg st="2" end="2"/>
                                            </p:txEl>
                                          </p:spTgt>
                                        </p:tgtEl>
                                        <p:attrNameLst>
                                          <p:attrName>style.visibility</p:attrName>
                                        </p:attrNameLst>
                                      </p:cBhvr>
                                      <p:to>
                                        <p:strVal val="visible"/>
                                      </p:to>
                                    </p:set>
                                    <p:animEffect transition="in" filter="box(in)">
                                      <p:cBhvr>
                                        <p:cTn id="43" dur="500"/>
                                        <p:tgtEl>
                                          <p:spTgt spid="87043">
                                            <p:txEl>
                                              <p:pRg st="2" end="2"/>
                                            </p:txEl>
                                          </p:spTgt>
                                        </p:tgtEl>
                                      </p:cBhvr>
                                    </p:animEffect>
                                  </p:childTnLst>
                                </p:cTn>
                              </p:par>
                              <p:par>
                                <p:cTn id="44" presetID="4" presetClass="entr" presetSubtype="16" fill="hold" nodeType="withEffect">
                                  <p:stCondLst>
                                    <p:cond delay="0"/>
                                  </p:stCondLst>
                                  <p:childTnLst>
                                    <p:set>
                                      <p:cBhvr>
                                        <p:cTn id="45" dur="1" fill="hold">
                                          <p:stCondLst>
                                            <p:cond delay="0"/>
                                          </p:stCondLst>
                                        </p:cTn>
                                        <p:tgtEl>
                                          <p:spTgt spid="87043">
                                            <p:txEl>
                                              <p:pRg st="3" end="3"/>
                                            </p:txEl>
                                          </p:spTgt>
                                        </p:tgtEl>
                                        <p:attrNameLst>
                                          <p:attrName>style.visibility</p:attrName>
                                        </p:attrNameLst>
                                      </p:cBhvr>
                                      <p:to>
                                        <p:strVal val="visible"/>
                                      </p:to>
                                    </p:set>
                                    <p:animEffect transition="in" filter="box(in)">
                                      <p:cBhvr>
                                        <p:cTn id="46" dur="500"/>
                                        <p:tgtEl>
                                          <p:spTgt spid="87043">
                                            <p:txEl>
                                              <p:pRg st="3" end="3"/>
                                            </p:txEl>
                                          </p:spTgt>
                                        </p:tgtEl>
                                      </p:cBhvr>
                                    </p:animEffect>
                                  </p:childTnLst>
                                </p:cTn>
                              </p:par>
                              <p:par>
                                <p:cTn id="47" presetID="4" presetClass="entr" presetSubtype="16" fill="hold" nodeType="withEffect">
                                  <p:stCondLst>
                                    <p:cond delay="0"/>
                                  </p:stCondLst>
                                  <p:childTnLst>
                                    <p:set>
                                      <p:cBhvr>
                                        <p:cTn id="48" dur="1" fill="hold">
                                          <p:stCondLst>
                                            <p:cond delay="0"/>
                                          </p:stCondLst>
                                        </p:cTn>
                                        <p:tgtEl>
                                          <p:spTgt spid="87043">
                                            <p:txEl>
                                              <p:pRg st="4" end="4"/>
                                            </p:txEl>
                                          </p:spTgt>
                                        </p:tgtEl>
                                        <p:attrNameLst>
                                          <p:attrName>style.visibility</p:attrName>
                                        </p:attrNameLst>
                                      </p:cBhvr>
                                      <p:to>
                                        <p:strVal val="visible"/>
                                      </p:to>
                                    </p:set>
                                    <p:animEffect transition="in" filter="box(in)">
                                      <p:cBhvr>
                                        <p:cTn id="49" dur="500"/>
                                        <p:tgtEl>
                                          <p:spTgt spid="8704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fr-CA" dirty="0" smtClean="0">
                <a:solidFill>
                  <a:srgbClr val="FF3300"/>
                </a:solidFill>
              </a:rPr>
              <a:t>Contexte</a:t>
            </a:r>
          </a:p>
        </p:txBody>
      </p:sp>
      <p:sp>
        <p:nvSpPr>
          <p:cNvPr id="87043" name="Rectangle 3"/>
          <p:cNvSpPr>
            <a:spLocks noGrp="1" noChangeArrowheads="1"/>
          </p:cNvSpPr>
          <p:nvPr>
            <p:ph type="body" idx="1"/>
          </p:nvPr>
        </p:nvSpPr>
        <p:spPr>
          <a:xfrm>
            <a:off x="1828800" y="2057400"/>
            <a:ext cx="6324600" cy="3429000"/>
          </a:xfrm>
        </p:spPr>
        <p:txBody>
          <a:bodyPr numCol="1"/>
          <a:lstStyle/>
          <a:p>
            <a:pPr algn="just">
              <a:buBlip>
                <a:blip r:embed="rId2"/>
              </a:buBlip>
            </a:pPr>
            <a:r>
              <a:rPr lang="fr-CA" dirty="0" smtClean="0">
                <a:solidFill>
                  <a:srgbClr val="FF3300"/>
                </a:solidFill>
              </a:rPr>
              <a:t>1987- 		Année internationale du logement des 			sans-abris</a:t>
            </a:r>
          </a:p>
          <a:p>
            <a:pPr algn="just">
              <a:buBlip>
                <a:blip r:embed="rId2"/>
              </a:buBlip>
            </a:pPr>
            <a:r>
              <a:rPr lang="fr-CA" dirty="0" smtClean="0">
                <a:solidFill>
                  <a:srgbClr val="FF3300"/>
                </a:solidFill>
              </a:rPr>
              <a:t>1998- 		Dénombrement de la population itinérante 		à Québec et à Montréal</a:t>
            </a:r>
          </a:p>
          <a:p>
            <a:pPr algn="just">
              <a:buBlip>
                <a:blip r:embed="rId2"/>
              </a:buBlip>
            </a:pPr>
            <a:r>
              <a:rPr lang="fr-CA" dirty="0" smtClean="0">
                <a:solidFill>
                  <a:srgbClr val="FF3300"/>
                </a:solidFill>
              </a:rPr>
              <a:t>2005- 		Premiers états généraux de l’itinérance au 		Québec</a:t>
            </a:r>
          </a:p>
          <a:p>
            <a:pPr algn="just">
              <a:buBlip>
                <a:blip r:embed="rId2"/>
              </a:buBlip>
            </a:pPr>
            <a:r>
              <a:rPr lang="fr-CA" dirty="0" smtClean="0">
                <a:solidFill>
                  <a:srgbClr val="FF3300"/>
                </a:solidFill>
              </a:rPr>
              <a:t>2006		Pour une politique en itinérance –			Plateforme  de revendications (RSIQ)</a:t>
            </a:r>
          </a:p>
          <a:p>
            <a:pPr algn="just">
              <a:buBlip>
                <a:blip r:embed="rId2"/>
              </a:buBlip>
            </a:pPr>
            <a:r>
              <a:rPr lang="fr-CA" dirty="0" smtClean="0">
                <a:solidFill>
                  <a:srgbClr val="FF3300"/>
                </a:solidFill>
              </a:rPr>
              <a:t>2008		Étude publique sur l’itinérance- des 			visages multiples, des responsabilités 			partagées</a:t>
            </a:r>
          </a:p>
        </p:txBody>
      </p:sp>
      <p:pic>
        <p:nvPicPr>
          <p:cNvPr id="4" name="Image 3" descr="Logo-RDJ.JPG"/>
          <p:cNvPicPr>
            <a:picLocks noChangeAspect="1"/>
          </p:cNvPicPr>
          <p:nvPr/>
        </p:nvPicPr>
        <p:blipFill>
          <a:blip r:embed="rId3" cstate="print"/>
          <a:stretch>
            <a:fillRect/>
          </a:stretch>
        </p:blipFill>
        <p:spPr>
          <a:xfrm>
            <a:off x="193184" y="4800600"/>
            <a:ext cx="914400" cy="922986"/>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 calcmode="lin" valueType="num">
                                      <p:cBhvr additive="base">
                                        <p:cTn id="7" dur="500" fill="hold"/>
                                        <p:tgtEl>
                                          <p:spTgt spid="870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70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7043">
                                            <p:txEl>
                                              <p:pRg st="1" end="1"/>
                                            </p:txEl>
                                          </p:spTgt>
                                        </p:tgtEl>
                                        <p:attrNameLst>
                                          <p:attrName>style.visibility</p:attrName>
                                        </p:attrNameLst>
                                      </p:cBhvr>
                                      <p:to>
                                        <p:strVal val="visible"/>
                                      </p:to>
                                    </p:set>
                                    <p:anim calcmode="lin" valueType="num">
                                      <p:cBhvr additive="base">
                                        <p:cTn id="13" dur="500" fill="hold"/>
                                        <p:tgtEl>
                                          <p:spTgt spid="870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70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7043">
                                            <p:txEl>
                                              <p:pRg st="2" end="2"/>
                                            </p:txEl>
                                          </p:spTgt>
                                        </p:tgtEl>
                                        <p:attrNameLst>
                                          <p:attrName>style.visibility</p:attrName>
                                        </p:attrNameLst>
                                      </p:cBhvr>
                                      <p:to>
                                        <p:strVal val="visible"/>
                                      </p:to>
                                    </p:set>
                                    <p:anim calcmode="lin" valueType="num">
                                      <p:cBhvr additive="base">
                                        <p:cTn id="19" dur="500" fill="hold"/>
                                        <p:tgtEl>
                                          <p:spTgt spid="870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704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7043">
                                            <p:txEl>
                                              <p:pRg st="3" end="3"/>
                                            </p:txEl>
                                          </p:spTgt>
                                        </p:tgtEl>
                                        <p:attrNameLst>
                                          <p:attrName>style.visibility</p:attrName>
                                        </p:attrNameLst>
                                      </p:cBhvr>
                                      <p:to>
                                        <p:strVal val="visible"/>
                                      </p:to>
                                    </p:set>
                                    <p:anim calcmode="lin" valueType="num">
                                      <p:cBhvr additive="base">
                                        <p:cTn id="25" dur="500" fill="hold"/>
                                        <p:tgtEl>
                                          <p:spTgt spid="8704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704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7043">
                                            <p:txEl>
                                              <p:pRg st="4" end="4"/>
                                            </p:txEl>
                                          </p:spTgt>
                                        </p:tgtEl>
                                        <p:attrNameLst>
                                          <p:attrName>style.visibility</p:attrName>
                                        </p:attrNameLst>
                                      </p:cBhvr>
                                      <p:to>
                                        <p:strVal val="visible"/>
                                      </p:to>
                                    </p:set>
                                    <p:anim calcmode="lin" valueType="num">
                                      <p:cBhvr additive="base">
                                        <p:cTn id="31" dur="500" fill="hold"/>
                                        <p:tgtEl>
                                          <p:spTgt spid="8704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704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r>
              <a:rPr lang="fr-CA" dirty="0" smtClean="0">
                <a:solidFill>
                  <a:srgbClr val="FF3300"/>
                </a:solidFill>
              </a:rPr>
              <a:t>Contexte- suite</a:t>
            </a:r>
          </a:p>
        </p:txBody>
      </p:sp>
      <p:sp>
        <p:nvSpPr>
          <p:cNvPr id="87043" name="Rectangle 3"/>
          <p:cNvSpPr>
            <a:spLocks noGrp="1" noChangeArrowheads="1"/>
          </p:cNvSpPr>
          <p:nvPr>
            <p:ph type="body" idx="1"/>
          </p:nvPr>
        </p:nvSpPr>
        <p:spPr>
          <a:xfrm>
            <a:off x="1905000" y="2133600"/>
            <a:ext cx="6324600" cy="3429000"/>
          </a:xfrm>
        </p:spPr>
        <p:txBody>
          <a:bodyPr/>
          <a:lstStyle/>
          <a:p>
            <a:pPr algn="just">
              <a:buBlip>
                <a:blip r:embed="rId2"/>
              </a:buBlip>
            </a:pPr>
            <a:r>
              <a:rPr lang="fr-CA" sz="2000" dirty="0" smtClean="0">
                <a:solidFill>
                  <a:srgbClr val="FF3300"/>
                </a:solidFill>
              </a:rPr>
              <a:t>2008-		Le phénomène de l’itinérance au Québec – 		document de consultation- Gouvernement 		du Québec – Commission des Affaires 		sociales</a:t>
            </a:r>
          </a:p>
          <a:p>
            <a:pPr algn="just">
              <a:buBlip>
                <a:blip r:embed="rId2"/>
              </a:buBlip>
            </a:pPr>
            <a:r>
              <a:rPr lang="fr-CA" sz="2000" dirty="0" smtClean="0">
                <a:solidFill>
                  <a:srgbClr val="FF3300"/>
                </a:solidFill>
              </a:rPr>
              <a:t>2009-		Rapport de la  Commission – Itinérance 		Agissons ensemble</a:t>
            </a:r>
          </a:p>
          <a:p>
            <a:pPr algn="just">
              <a:buBlip>
                <a:blip r:embed="rId2"/>
              </a:buBlip>
            </a:pPr>
            <a:r>
              <a:rPr lang="fr-CA" sz="2000" dirty="0" smtClean="0">
                <a:solidFill>
                  <a:srgbClr val="FF3300"/>
                </a:solidFill>
              </a:rPr>
              <a:t>2009-		La </a:t>
            </a:r>
            <a:r>
              <a:rPr lang="fr-CA" sz="2000" dirty="0" err="1" smtClean="0">
                <a:solidFill>
                  <a:srgbClr val="FF3300"/>
                </a:solidFill>
              </a:rPr>
              <a:t>judiciarisation</a:t>
            </a:r>
            <a:r>
              <a:rPr lang="fr-CA" sz="2000" dirty="0" smtClean="0">
                <a:solidFill>
                  <a:srgbClr val="FF3300"/>
                </a:solidFill>
              </a:rPr>
              <a:t> des personnes 			itinérantes  à Montréal: un profilage social 		–  Commission des droits de la personne et 		de la jeunesse</a:t>
            </a:r>
          </a:p>
          <a:p>
            <a:pPr algn="just">
              <a:buNone/>
            </a:pPr>
            <a:endParaRPr lang="fr-CA" sz="2000" dirty="0" smtClean="0">
              <a:solidFill>
                <a:srgbClr val="FF3300"/>
              </a:solidFill>
            </a:endParaRPr>
          </a:p>
        </p:txBody>
      </p:sp>
      <p:pic>
        <p:nvPicPr>
          <p:cNvPr id="4" name="Image 3" descr="Logo-RDJ.JPG"/>
          <p:cNvPicPr>
            <a:picLocks noChangeAspect="1"/>
          </p:cNvPicPr>
          <p:nvPr/>
        </p:nvPicPr>
        <p:blipFill>
          <a:blip r:embed="rId3" cstate="print"/>
          <a:stretch>
            <a:fillRect/>
          </a:stretch>
        </p:blipFill>
        <p:spPr>
          <a:xfrm>
            <a:off x="193184" y="4800600"/>
            <a:ext cx="914400" cy="922986"/>
          </a:xfrm>
          <a:prstGeom prst="rect">
            <a:avLst/>
          </a:prstGeom>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87043">
                                            <p:txEl>
                                              <p:pRg st="0" end="0"/>
                                            </p:txEl>
                                          </p:spTgt>
                                        </p:tgtEl>
                                        <p:attrNameLst>
                                          <p:attrName>style.visibility</p:attrName>
                                        </p:attrNameLst>
                                      </p:cBhvr>
                                      <p:to>
                                        <p:strVal val="visible"/>
                                      </p:to>
                                    </p:set>
                                    <p:anim calcmode="lin" valueType="num">
                                      <p:cBhvr additive="base">
                                        <p:cTn id="7" dur="500" fill="hold"/>
                                        <p:tgtEl>
                                          <p:spTgt spid="8704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704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7043">
                                            <p:txEl>
                                              <p:pRg st="1" end="1"/>
                                            </p:txEl>
                                          </p:spTgt>
                                        </p:tgtEl>
                                        <p:attrNameLst>
                                          <p:attrName>style.visibility</p:attrName>
                                        </p:attrNameLst>
                                      </p:cBhvr>
                                      <p:to>
                                        <p:strVal val="visible"/>
                                      </p:to>
                                    </p:set>
                                    <p:anim calcmode="lin" valueType="num">
                                      <p:cBhvr additive="base">
                                        <p:cTn id="13" dur="500" fill="hold"/>
                                        <p:tgtEl>
                                          <p:spTgt spid="8704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704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7043">
                                            <p:txEl>
                                              <p:pRg st="2" end="2"/>
                                            </p:txEl>
                                          </p:spTgt>
                                        </p:tgtEl>
                                        <p:attrNameLst>
                                          <p:attrName>style.visibility</p:attrName>
                                        </p:attrNameLst>
                                      </p:cBhvr>
                                      <p:to>
                                        <p:strVal val="visible"/>
                                      </p:to>
                                    </p:set>
                                    <p:anim calcmode="lin" valueType="num">
                                      <p:cBhvr additive="base">
                                        <p:cTn id="19" dur="500" fill="hold"/>
                                        <p:tgtEl>
                                          <p:spTgt spid="8704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704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704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en-CA" dirty="0" smtClean="0">
                <a:solidFill>
                  <a:srgbClr val="00B050"/>
                </a:solidFill>
              </a:rPr>
              <a:t>LES ENJEUX</a:t>
            </a:r>
            <a:endParaRPr lang="fr-FR" dirty="0">
              <a:solidFill>
                <a:srgbClr val="00B050"/>
              </a:solidFill>
            </a:endParaRPr>
          </a:p>
        </p:txBody>
      </p:sp>
      <p:sp>
        <p:nvSpPr>
          <p:cNvPr id="3" name="Espace réservé du contenu 2"/>
          <p:cNvSpPr>
            <a:spLocks noGrp="1"/>
          </p:cNvSpPr>
          <p:nvPr>
            <p:ph idx="1"/>
          </p:nvPr>
        </p:nvSpPr>
        <p:spPr/>
        <p:txBody>
          <a:bodyPr/>
          <a:lstStyle/>
          <a:p>
            <a:pPr>
              <a:buNone/>
            </a:pPr>
            <a:endParaRPr lang="fr-FR"/>
          </a:p>
        </p:txBody>
      </p:sp>
      <p:sp>
        <p:nvSpPr>
          <p:cNvPr id="4" name="Espace réservé du numéro de diapositive 3"/>
          <p:cNvSpPr>
            <a:spLocks noGrp="1"/>
          </p:cNvSpPr>
          <p:nvPr>
            <p:ph type="sldNum" sz="quarter" idx="10"/>
          </p:nvPr>
        </p:nvSpPr>
        <p:spPr/>
        <p:txBody>
          <a:bodyPr/>
          <a:lstStyle/>
          <a:p>
            <a:pPr>
              <a:defRPr/>
            </a:pPr>
            <a:fld id="{CEA8D5A9-48D7-45DE-9D53-E71C60B7BD00}" type="slidenum">
              <a:rPr lang="fr-CA" smtClean="0"/>
              <a:pPr>
                <a:defRPr/>
              </a:pPr>
              <a:t>8</a:t>
            </a:fld>
            <a:endParaRPr lang="fr-CA"/>
          </a:p>
        </p:txBody>
      </p:sp>
    </p:spTree>
  </p:cSld>
  <p:clrMapOvr>
    <a:masterClrMapping/>
  </p:clrMapOvr>
  <p:transition spd="med">
    <p:fade thruBlk="1"/>
  </p:transition>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6" name="Titre 5"/>
          <p:cNvSpPr>
            <a:spLocks noGrp="1"/>
          </p:cNvSpPr>
          <p:nvPr>
            <p:ph type="title"/>
          </p:nvPr>
        </p:nvSpPr>
        <p:spPr/>
        <p:txBody>
          <a:bodyPr/>
          <a:lstStyle/>
          <a:p>
            <a:endParaRPr lang="fr-FR" dirty="0"/>
          </a:p>
        </p:txBody>
      </p:sp>
      <p:pic>
        <p:nvPicPr>
          <p:cNvPr id="4" name="Image 3" descr="Logo-RDJ.JPG"/>
          <p:cNvPicPr>
            <a:picLocks noChangeAspect="1"/>
          </p:cNvPicPr>
          <p:nvPr/>
        </p:nvPicPr>
        <p:blipFill>
          <a:blip r:embed="rId2" cstate="print"/>
          <a:stretch>
            <a:fillRect/>
          </a:stretch>
        </p:blipFill>
        <p:spPr>
          <a:xfrm>
            <a:off x="193184" y="4800600"/>
            <a:ext cx="914400" cy="922986"/>
          </a:xfrm>
          <a:prstGeom prst="rect">
            <a:avLst/>
          </a:prstGeom>
        </p:spPr>
      </p:pic>
      <p:pic>
        <p:nvPicPr>
          <p:cNvPr id="5" name="Picture 6" descr="C:\Documents and Settings\jprince\Local Settings\Temporary Internet Files\Content.IE5\7B29DMXO\MPj04387360000[1].jpg"/>
          <p:cNvPicPr>
            <a:picLocks noChangeAspect="1" noChangeArrowheads="1"/>
          </p:cNvPicPr>
          <p:nvPr/>
        </p:nvPicPr>
        <p:blipFill>
          <a:blip r:embed="rId3" cstate="print"/>
          <a:srcRect/>
          <a:stretch>
            <a:fillRect/>
          </a:stretch>
        </p:blipFill>
        <p:spPr bwMode="auto">
          <a:xfrm>
            <a:off x="1219200" y="1371600"/>
            <a:ext cx="7924800" cy="5029200"/>
          </a:xfrm>
          <a:prstGeom prst="rect">
            <a:avLst/>
          </a:prstGeom>
          <a:noFill/>
        </p:spPr>
      </p:pic>
    </p:spTree>
  </p:cSld>
  <p:clrMapOvr>
    <a:masterClrMapping/>
  </p:clrMapOvr>
  <p:transition>
    <p:fade thruBlk="1"/>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odèle par défaut">
  <a:themeElements>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Modèle par défaut">
      <a:majorFont>
        <a:latin typeface="Arial Narrow"/>
        <a:ea typeface=""/>
        <a:cs typeface=""/>
      </a:majorFont>
      <a:minorFont>
        <a:latin typeface="Arial Narrow"/>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CA"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fr-CA" sz="1800" b="0" i="0" u="none" strike="noStrike" cap="none" normalizeH="0" baseline="0" smtClean="0">
            <a:ln>
              <a:noFill/>
            </a:ln>
            <a:solidFill>
              <a:schemeClr val="tx1"/>
            </a:solidFill>
            <a:effectLst/>
            <a:latin typeface="Arial" charset="0"/>
          </a:defRPr>
        </a:defPPr>
      </a:lstStyle>
    </a:lnDef>
  </a:objectDefaults>
  <a:extraClrSchemeLst>
    <a:extraClrScheme>
      <a:clrScheme name="Modèle par défaut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Modèle par défaut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Modèle par défaut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Modèle par défaut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Modèle par défaut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Modèle par défaut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Modèle par défaut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Thème Offic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Thèm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2258</TotalTime>
  <Words>1307</Words>
  <Application>Microsoft Office PowerPoint</Application>
  <PresentationFormat>Affichage à l'écran (4:3)</PresentationFormat>
  <Paragraphs>269</Paragraphs>
  <Slides>38</Slides>
  <Notes>1</Notes>
  <HiddenSlides>0</HiddenSlides>
  <MMClips>0</MMClips>
  <ScaleCrop>false</ScaleCrop>
  <HeadingPairs>
    <vt:vector size="4" baseType="variant">
      <vt:variant>
        <vt:lpstr>Thème</vt:lpstr>
      </vt:variant>
      <vt:variant>
        <vt:i4>1</vt:i4>
      </vt:variant>
      <vt:variant>
        <vt:lpstr>Titres des diapositives</vt:lpstr>
      </vt:variant>
      <vt:variant>
        <vt:i4>38</vt:i4>
      </vt:variant>
    </vt:vector>
  </HeadingPairs>
  <TitlesOfParts>
    <vt:vector size="39" baseType="lpstr">
      <vt:lpstr>Modèle par défaut</vt:lpstr>
      <vt:lpstr>Diapositive 1</vt:lpstr>
      <vt:lpstr>À PROPOS DU CIPC - MISSION</vt:lpstr>
      <vt:lpstr>À propos du CIPC</vt:lpstr>
      <vt:lpstr>Le CIPC</vt:lpstr>
      <vt:lpstr>Plan général de la présentation</vt:lpstr>
      <vt:lpstr>Contexte</vt:lpstr>
      <vt:lpstr>Contexte- suite</vt:lpstr>
      <vt:lpstr>LES ENJEUX</vt:lpstr>
      <vt:lpstr>Diapositive 9</vt:lpstr>
      <vt:lpstr>PARTIE II</vt:lpstr>
      <vt:lpstr>Diapositive 11</vt:lpstr>
      <vt:lpstr>Plan de la présentation</vt:lpstr>
      <vt:lpstr>1) Enjeu de définition</vt:lpstr>
      <vt:lpstr>Proposition de définitions</vt:lpstr>
      <vt:lpstr>2) Enjeu de dénombrement</vt:lpstr>
      <vt:lpstr>2) Enjeu de dénombrement</vt:lpstr>
      <vt:lpstr>2) Enjeu de dénombrement</vt:lpstr>
      <vt:lpstr>Diapositive 18</vt:lpstr>
      <vt:lpstr>3) Enjeu d’institutionnalisation</vt:lpstr>
      <vt:lpstr>3) Enjeu d’institutionnalisation</vt:lpstr>
      <vt:lpstr>3) Enjeu d’institutionnalisation</vt:lpstr>
      <vt:lpstr>3) Enjeu d’institutionnalisation</vt:lpstr>
      <vt:lpstr>4) Enjeu d’hébergement : quelques modèles montréalais</vt:lpstr>
      <vt:lpstr>5) Enjeu de logement et de développement : des expériences novatrices</vt:lpstr>
      <vt:lpstr>5) Enjeu de logement et de développement : des expériences novatrices</vt:lpstr>
      <vt:lpstr>6) Enjeu de participation communautaire et sociale : des exemples de pratiques et de projets</vt:lpstr>
      <vt:lpstr>7) Enjeu de pauvreté</vt:lpstr>
      <vt:lpstr>8) Enjeu de financement</vt:lpstr>
      <vt:lpstr>9) Enjeu d’occupation de l’espace publique et judiciarisation</vt:lpstr>
      <vt:lpstr>9) Enjeu d’occupation de l’espace publique et judiciarisation</vt:lpstr>
      <vt:lpstr>9) Enjeu d’occupation de l’espace publique et judiciarisation</vt:lpstr>
      <vt:lpstr>9) Enjeu d’occupation de l’espace publique et judiciarisation</vt:lpstr>
      <vt:lpstr>9) Enjeu d’occupation de l’espace publique et judiciarisation</vt:lpstr>
      <vt:lpstr>10) Des actions qui portent – agir ensemble</vt:lpstr>
      <vt:lpstr>Témoignages de jeunes : </vt:lpstr>
      <vt:lpstr>Diapositive 36</vt:lpstr>
      <vt:lpstr>Sites Internet</vt:lpstr>
      <vt:lpstr>Bibliographie</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Aucun titre de diapositive</dc:title>
  <dc:creator>Normand</dc:creator>
  <cp:lastModifiedBy>Francois Chobeaux</cp:lastModifiedBy>
  <cp:revision>267</cp:revision>
  <cp:lastPrinted>2006-08-18T13:05:17Z</cp:lastPrinted>
  <dcterms:created xsi:type="dcterms:W3CDTF">2006-04-18T10:49:41Z</dcterms:created>
  <dcterms:modified xsi:type="dcterms:W3CDTF">2014-09-11T09:50:15Z</dcterms:modified>
</cp:coreProperties>
</file>